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4" r:id="rId9"/>
    <p:sldId id="263" r:id="rId10"/>
    <p:sldId id="265" r:id="rId11"/>
  </p:sldIdLst>
  <p:sldSz cx="18288000" cy="10287000"/>
  <p:notesSz cx="6858000" cy="9144000"/>
  <p:embeddedFontLst>
    <p:embeddedFont>
      <p:font typeface="Balsamiq Sans" panose="020B0604020202020204" charset="0"/>
      <p:regular r:id="rId13"/>
    </p:embeddedFont>
    <p:embeddedFont>
      <p:font typeface="Balsamiq Sans Bold" panose="020B0604020202020204" charset="0"/>
      <p:regular r:id="rId14"/>
    </p:embeddedFont>
    <p:embeddedFont>
      <p:font typeface="Bobby Jones Condensed Soft" panose="020B0604020202020204" charset="0"/>
      <p:regular r:id="rId15"/>
    </p:embeddedFont>
    <p:embeddedFont>
      <p:font typeface="Lato 1 Heavy" panose="020B0604020202020204" charset="0"/>
      <p:regular r:id="rId16"/>
    </p:embeddedFont>
    <p:embeddedFont>
      <p:font typeface="Lato 2" panose="020B0604020202020204" charset="0"/>
      <p:regular r:id="rId17"/>
    </p:embeddedFont>
    <p:embeddedFont>
      <p:font typeface="Montserrat Classic" panose="020B0604020202020204" charset="0"/>
      <p:regular r:id="rId18"/>
    </p:embeddedFont>
    <p:embeddedFont>
      <p:font typeface="Open Sans" panose="020B0606030504020204"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101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302A5-8EF6-4B7D-BD2F-F6FF8AD3C6D9}" type="datetimeFigureOut">
              <a:rPr lang="vi-VN" smtClean="0"/>
              <a:t>06/03/2024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886A-AC64-4635-A4D3-05E72B44521C}" type="slidenum">
              <a:rPr lang="vi-VN" smtClean="0"/>
              <a:t>‹#›</a:t>
            </a:fld>
            <a:endParaRPr lang="vi-VN"/>
          </a:p>
        </p:txBody>
      </p:sp>
    </p:spTree>
    <p:extLst>
      <p:ext uri="{BB962C8B-B14F-4D97-AF65-F5344CB8AC3E}">
        <p14:creationId xmlns:p14="http://schemas.microsoft.com/office/powerpoint/2010/main" val="252937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1B1B1B"/>
                </a:solidFill>
                <a:effectLst/>
                <a:latin typeface="Open Sans" panose="020B0606030504020204" pitchFamily="34" charset="0"/>
              </a:rPr>
              <a:t>View</a:t>
            </a:r>
            <a:r>
              <a:rPr lang="vi-VN" b="0" i="0" dirty="0">
                <a:solidFill>
                  <a:srgbClr val="1B1B1B"/>
                </a:solidFill>
                <a:effectLst/>
                <a:latin typeface="Open Sans" panose="020B0606030504020204" pitchFamily="34" charset="0"/>
              </a:rPr>
              <a:t>: Tương tự như trong mô hình MVC, View là phần giao diện của ứng dụng để hiển thị dữ liệu và nhận tương tác của người dùng. Một điểm khác biệt so với các ứng dụng truyền thống là View trong mô hình này tích cực hơn. Nó có khả năng thực hiện các hành vi và phản hồi lại người dùng thông qua tính năng binding, command.</a:t>
            </a:r>
          </a:p>
          <a:p>
            <a:pPr algn="l"/>
            <a:r>
              <a:rPr lang="vi-VN" b="1" i="0" dirty="0">
                <a:solidFill>
                  <a:srgbClr val="1B1B1B"/>
                </a:solidFill>
                <a:effectLst/>
                <a:latin typeface="Open Sans" panose="020B0606030504020204" pitchFamily="34" charset="0"/>
              </a:rPr>
              <a:t>Model</a:t>
            </a:r>
            <a:r>
              <a:rPr lang="vi-VN" b="0" i="0" dirty="0">
                <a:solidFill>
                  <a:srgbClr val="1B1B1B"/>
                </a:solidFill>
                <a:effectLst/>
                <a:latin typeface="Open Sans" panose="020B0606030504020204" pitchFamily="34" charset="0"/>
              </a:rPr>
              <a:t>: Cũng tương tự như trong mô hình MVC. Model là các đối tượng giúp truy xuất và thao tác trên dữ liệu thực sự.</a:t>
            </a:r>
          </a:p>
          <a:p>
            <a:pPr algn="l"/>
            <a:r>
              <a:rPr lang="vi-VN" b="1" i="0" dirty="0">
                <a:solidFill>
                  <a:srgbClr val="1B1B1B"/>
                </a:solidFill>
                <a:effectLst/>
                <a:latin typeface="Open Sans" panose="020B0606030504020204" pitchFamily="34" charset="0"/>
              </a:rPr>
              <a:t>ViewModel</a:t>
            </a:r>
            <a:r>
              <a:rPr lang="vi-VN" b="0" i="0" dirty="0">
                <a:solidFill>
                  <a:srgbClr val="1B1B1B"/>
                </a:solidFill>
                <a:effectLst/>
                <a:latin typeface="Open Sans" panose="020B0606030504020204" pitchFamily="34" charset="0"/>
              </a:rPr>
              <a:t>: Lớp trung gian giữa View và Model. ViewModel có thể được xem là thành phần thay thế cho Controller trong mô hình MVC. Nó chứa các mã lệnh cần thiết để thực hiện data binding, command.</a:t>
            </a:r>
          </a:p>
          <a:p>
            <a:pPr algn="l"/>
            <a:r>
              <a:rPr lang="vi-VN" b="0" i="0" dirty="0">
                <a:solidFill>
                  <a:srgbClr val="1B1B1B"/>
                </a:solidFill>
                <a:effectLst/>
                <a:latin typeface="Open Sans" panose="020B0606030504020204" pitchFamily="34" charset="0"/>
              </a:rPr>
              <a:t>Một điểm cần lưu ý là trong mô hình MVVM, các tầng bên dưới sẽ không biết được các thông tin gì về tầng bên trên nó. </a:t>
            </a:r>
          </a:p>
          <a:p>
            <a:endParaRPr lang="vi-VN" dirty="0"/>
          </a:p>
        </p:txBody>
      </p:sp>
      <p:sp>
        <p:nvSpPr>
          <p:cNvPr id="4" name="Slide Number Placeholder 3"/>
          <p:cNvSpPr>
            <a:spLocks noGrp="1"/>
          </p:cNvSpPr>
          <p:nvPr>
            <p:ph type="sldNum" sz="quarter" idx="5"/>
          </p:nvPr>
        </p:nvSpPr>
        <p:spPr/>
        <p:txBody>
          <a:bodyPr/>
          <a:lstStyle/>
          <a:p>
            <a:fld id="{DDAC886A-AC64-4635-A4D3-05E72B44521C}" type="slidenum">
              <a:rPr lang="vi-VN" smtClean="0"/>
              <a:t>7</a:t>
            </a:fld>
            <a:endParaRPr lang="vi-VN"/>
          </a:p>
        </p:txBody>
      </p:sp>
    </p:spTree>
    <p:extLst>
      <p:ext uri="{BB962C8B-B14F-4D97-AF65-F5344CB8AC3E}">
        <p14:creationId xmlns:p14="http://schemas.microsoft.com/office/powerpoint/2010/main" val="161916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56.png"/><Relationship Id="rId3" Type="http://schemas.openxmlformats.org/officeDocument/2006/relationships/image" Target="../media/image73.png"/><Relationship Id="rId7" Type="http://schemas.openxmlformats.org/officeDocument/2006/relationships/image" Target="../media/image63.png"/><Relationship Id="rId12" Type="http://schemas.openxmlformats.org/officeDocument/2006/relationships/image" Target="../media/image1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png"/><Relationship Id="rId10" Type="http://schemas.openxmlformats.org/officeDocument/2006/relationships/image" Target="../media/image76.svg"/><Relationship Id="rId4" Type="http://schemas.openxmlformats.org/officeDocument/2006/relationships/image" Target="../media/image74.svg"/><Relationship Id="rId9" Type="http://schemas.openxmlformats.org/officeDocument/2006/relationships/image" Target="../media/image75.png"/><Relationship Id="rId14" Type="http://schemas.openxmlformats.org/officeDocument/2006/relationships/image" Target="../media/image57.sv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5.png"/><Relationship Id="rId21" Type="http://schemas.openxmlformats.org/officeDocument/2006/relationships/image" Target="../media/image33.sv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28.sv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sv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9.sv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 Id="rId22" Type="http://schemas.openxmlformats.org/officeDocument/2006/relationships/image" Target="../media/image34.png"/><Relationship Id="rId27"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13.svg"/><Relationship Id="rId4" Type="http://schemas.openxmlformats.org/officeDocument/2006/relationships/image" Target="../media/image19.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45.sv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34.png"/><Relationship Id="rId5" Type="http://schemas.openxmlformats.org/officeDocument/2006/relationships/image" Target="../media/image43.svg"/><Relationship Id="rId10"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47.svg"/></Relationships>
</file>

<file path=ppt/slides/_rels/slide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1.png"/><Relationship Id="rId10" Type="http://schemas.openxmlformats.org/officeDocument/2006/relationships/image" Target="../media/image55.svg"/><Relationship Id="rId4" Type="http://schemas.openxmlformats.org/officeDocument/2006/relationships/image" Target="../media/image50.png"/><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3.svg"/><Relationship Id="rId10" Type="http://schemas.openxmlformats.org/officeDocument/2006/relationships/image" Target="../media/image60.png"/><Relationship Id="rId4" Type="http://schemas.openxmlformats.org/officeDocument/2006/relationships/image" Target="../media/image12.png"/><Relationship Id="rId9" Type="http://schemas.openxmlformats.org/officeDocument/2006/relationships/image" Target="../media/image59.svg"/></Relationships>
</file>

<file path=ppt/slides/_rels/slide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22.png"/><Relationship Id="rId5" Type="http://schemas.openxmlformats.org/officeDocument/2006/relationships/image" Target="../media/image61.png"/><Relationship Id="rId10" Type="http://schemas.openxmlformats.org/officeDocument/2006/relationships/image" Target="../media/image57.svg"/><Relationship Id="rId4" Type="http://schemas.openxmlformats.org/officeDocument/2006/relationships/image" Target="../media/image3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sv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3.svg"/><Relationship Id="rId3" Type="http://schemas.openxmlformats.org/officeDocument/2006/relationships/image" Target="../media/image34.png"/><Relationship Id="rId7" Type="http://schemas.openxmlformats.org/officeDocument/2006/relationships/image" Target="../media/image70.svg"/><Relationship Id="rId12" Type="http://schemas.openxmlformats.org/officeDocument/2006/relationships/image" Target="../media/image1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57.svg"/><Relationship Id="rId5" Type="http://schemas.openxmlformats.org/officeDocument/2006/relationships/image" Target="../media/image53.svg"/><Relationship Id="rId15" Type="http://schemas.openxmlformats.org/officeDocument/2006/relationships/image" Target="../media/image64.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72.sv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sp>
        <p:nvSpPr>
          <p:cNvPr id="3" name="Freeform 3"/>
          <p:cNvSpPr/>
          <p:nvPr/>
        </p:nvSpPr>
        <p:spPr>
          <a:xfrm>
            <a:off x="6260301" y="2106295"/>
            <a:ext cx="5532992" cy="1730317"/>
          </a:xfrm>
          <a:custGeom>
            <a:avLst/>
            <a:gdLst/>
            <a:ahLst/>
            <a:cxnLst/>
            <a:rect l="l" t="t" r="r" b="b"/>
            <a:pathLst>
              <a:path w="5532992" h="1730317">
                <a:moveTo>
                  <a:pt x="0" y="0"/>
                </a:moveTo>
                <a:lnTo>
                  <a:pt x="5532992" y="0"/>
                </a:lnTo>
                <a:lnTo>
                  <a:pt x="5532992" y="1730318"/>
                </a:lnTo>
                <a:lnTo>
                  <a:pt x="0" y="1730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p:nvPr/>
        </p:nvGrpSpPr>
        <p:grpSpPr>
          <a:xfrm>
            <a:off x="3457435" y="3927528"/>
            <a:ext cx="11138724" cy="3424383"/>
            <a:chOff x="0" y="0"/>
            <a:chExt cx="14851632" cy="4565844"/>
          </a:xfrm>
        </p:grpSpPr>
        <p:sp>
          <p:nvSpPr>
            <p:cNvPr id="5" name="Freeform 5"/>
            <p:cNvSpPr/>
            <p:nvPr/>
          </p:nvSpPr>
          <p:spPr>
            <a:xfrm rot="10707040">
              <a:off x="254221" y="399122"/>
              <a:ext cx="14546390" cy="3970799"/>
            </a:xfrm>
            <a:custGeom>
              <a:avLst/>
              <a:gdLst/>
              <a:ahLst/>
              <a:cxnLst/>
              <a:rect l="l" t="t" r="r" b="b"/>
              <a:pathLst>
                <a:path w="14546390" h="3970799">
                  <a:moveTo>
                    <a:pt x="0" y="0"/>
                  </a:moveTo>
                  <a:lnTo>
                    <a:pt x="14546390" y="0"/>
                  </a:lnTo>
                  <a:lnTo>
                    <a:pt x="14546390" y="3970799"/>
                  </a:lnTo>
                  <a:lnTo>
                    <a:pt x="0" y="3970799"/>
                  </a:lnTo>
                  <a:lnTo>
                    <a:pt x="0" y="0"/>
                  </a:lnTo>
                  <a:close/>
                </a:path>
              </a:pathLst>
            </a:custGeom>
            <a:blipFill>
              <a:blip r:embed="rId5">
                <a:alphaModFix amt="46000"/>
              </a:blip>
              <a:stretch>
                <a:fillRect b="-28705"/>
              </a:stretch>
            </a:blipFill>
          </p:spPr>
          <p:txBody>
            <a:bodyPr/>
            <a:lstStyle/>
            <a:p>
              <a:endParaRPr lang="vi-VN"/>
            </a:p>
          </p:txBody>
        </p:sp>
        <p:sp>
          <p:nvSpPr>
            <p:cNvPr id="6" name="Freeform 6"/>
            <p:cNvSpPr/>
            <p:nvPr/>
          </p:nvSpPr>
          <p:spPr>
            <a:xfrm rot="10707040">
              <a:off x="51021" y="195922"/>
              <a:ext cx="14546390" cy="3970799"/>
            </a:xfrm>
            <a:custGeom>
              <a:avLst/>
              <a:gdLst/>
              <a:ahLst/>
              <a:cxnLst/>
              <a:rect l="l" t="t" r="r" b="b"/>
              <a:pathLst>
                <a:path w="14546390" h="3970799">
                  <a:moveTo>
                    <a:pt x="0" y="0"/>
                  </a:moveTo>
                  <a:lnTo>
                    <a:pt x="14546390" y="0"/>
                  </a:lnTo>
                  <a:lnTo>
                    <a:pt x="14546390" y="3970799"/>
                  </a:lnTo>
                  <a:lnTo>
                    <a:pt x="0" y="3970799"/>
                  </a:lnTo>
                  <a:lnTo>
                    <a:pt x="0" y="0"/>
                  </a:lnTo>
                  <a:close/>
                </a:path>
              </a:pathLst>
            </a:custGeom>
            <a:blipFill>
              <a:blip r:embed="rId6"/>
              <a:stretch>
                <a:fillRect b="-28705"/>
              </a:stretch>
            </a:blipFill>
          </p:spPr>
          <p:txBody>
            <a:bodyPr/>
            <a:lstStyle/>
            <a:p>
              <a:endParaRPr lang="vi-VN"/>
            </a:p>
          </p:txBody>
        </p:sp>
      </p:grpSp>
      <p:sp>
        <p:nvSpPr>
          <p:cNvPr id="7" name="Freeform 7"/>
          <p:cNvSpPr/>
          <p:nvPr/>
        </p:nvSpPr>
        <p:spPr>
          <a:xfrm rot="-601111" flipH="1">
            <a:off x="14722921" y="1074029"/>
            <a:ext cx="1462193" cy="4104401"/>
          </a:xfrm>
          <a:custGeom>
            <a:avLst/>
            <a:gdLst/>
            <a:ahLst/>
            <a:cxnLst/>
            <a:rect l="l" t="t" r="r" b="b"/>
            <a:pathLst>
              <a:path w="1462193" h="4104401">
                <a:moveTo>
                  <a:pt x="1462193" y="0"/>
                </a:moveTo>
                <a:lnTo>
                  <a:pt x="0" y="0"/>
                </a:lnTo>
                <a:lnTo>
                  <a:pt x="0" y="4104401"/>
                </a:lnTo>
                <a:lnTo>
                  <a:pt x="1462193" y="4104401"/>
                </a:lnTo>
                <a:lnTo>
                  <a:pt x="146219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TextBox 8"/>
          <p:cNvSpPr txBox="1"/>
          <p:nvPr/>
        </p:nvSpPr>
        <p:spPr>
          <a:xfrm rot="-116042">
            <a:off x="3507207" y="3232878"/>
            <a:ext cx="10583278" cy="3865179"/>
          </a:xfrm>
          <a:prstGeom prst="rect">
            <a:avLst/>
          </a:prstGeom>
        </p:spPr>
        <p:txBody>
          <a:bodyPr lIns="0" tIns="0" rIns="0" bIns="0" rtlCol="0" anchor="t">
            <a:spAutoFit/>
          </a:bodyPr>
          <a:lstStyle/>
          <a:p>
            <a:pPr algn="ctr">
              <a:lnSpc>
                <a:spcPts val="31079"/>
              </a:lnSpc>
            </a:pPr>
            <a:r>
              <a:rPr lang="en-US" sz="22200">
                <a:solidFill>
                  <a:srgbClr val="FFFFFF"/>
                </a:solidFill>
                <a:latin typeface="Bobby Jones Condensed Soft"/>
              </a:rPr>
              <a:t>ROADMAP</a:t>
            </a:r>
          </a:p>
        </p:txBody>
      </p:sp>
      <p:sp>
        <p:nvSpPr>
          <p:cNvPr id="9" name="Freeform 9"/>
          <p:cNvSpPr/>
          <p:nvPr/>
        </p:nvSpPr>
        <p:spPr>
          <a:xfrm rot="-765709">
            <a:off x="1004149" y="6968703"/>
            <a:ext cx="1651989" cy="2368442"/>
          </a:xfrm>
          <a:custGeom>
            <a:avLst/>
            <a:gdLst/>
            <a:ahLst/>
            <a:cxnLst/>
            <a:rect l="l" t="t" r="r" b="b"/>
            <a:pathLst>
              <a:path w="1651989" h="2368442">
                <a:moveTo>
                  <a:pt x="0" y="0"/>
                </a:moveTo>
                <a:lnTo>
                  <a:pt x="1651989" y="0"/>
                </a:lnTo>
                <a:lnTo>
                  <a:pt x="1651989" y="2368443"/>
                </a:lnTo>
                <a:lnTo>
                  <a:pt x="0" y="23684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a:off x="5387379" y="7351911"/>
            <a:ext cx="6831416" cy="691912"/>
          </a:xfrm>
          <a:custGeom>
            <a:avLst/>
            <a:gdLst/>
            <a:ahLst/>
            <a:cxnLst/>
            <a:rect l="l" t="t" r="r" b="b"/>
            <a:pathLst>
              <a:path w="6831416" h="691912">
                <a:moveTo>
                  <a:pt x="0" y="0"/>
                </a:moveTo>
                <a:lnTo>
                  <a:pt x="6831415" y="0"/>
                </a:lnTo>
                <a:lnTo>
                  <a:pt x="6831415" y="691912"/>
                </a:lnTo>
                <a:lnTo>
                  <a:pt x="0" y="6919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1" name="Freeform 11"/>
          <p:cNvSpPr/>
          <p:nvPr/>
        </p:nvSpPr>
        <p:spPr>
          <a:xfrm rot="6686778">
            <a:off x="-21980" y="366555"/>
            <a:ext cx="3704248" cy="3334352"/>
          </a:xfrm>
          <a:custGeom>
            <a:avLst/>
            <a:gdLst/>
            <a:ahLst/>
            <a:cxnLst/>
            <a:rect l="l" t="t" r="r" b="b"/>
            <a:pathLst>
              <a:path w="3704248" h="3334352">
                <a:moveTo>
                  <a:pt x="0" y="0"/>
                </a:moveTo>
                <a:lnTo>
                  <a:pt x="3704247" y="0"/>
                </a:lnTo>
                <a:lnTo>
                  <a:pt x="3704247" y="3334351"/>
                </a:lnTo>
                <a:lnTo>
                  <a:pt x="0" y="3334351"/>
                </a:lnTo>
                <a:lnTo>
                  <a:pt x="0" y="0"/>
                </a:lnTo>
                <a:close/>
              </a:path>
            </a:pathLst>
          </a:custGeom>
          <a:blipFill>
            <a:blip r:embed="rId13">
              <a:extLst>
                <a:ext uri="{96DAC541-7B7A-43D3-8B79-37D633B846F1}">
                  <asvg:svgBlip xmlns:asvg="http://schemas.microsoft.com/office/drawing/2016/SVG/main" r:embed="rId14"/>
                </a:ext>
              </a:extLst>
            </a:blip>
            <a:stretch>
              <a:fillRect l="-43918"/>
            </a:stretch>
          </a:blipFill>
        </p:spPr>
        <p:txBody>
          <a:bodyPr/>
          <a:lstStyle/>
          <a:p>
            <a:endParaRPr lang="vi-VN"/>
          </a:p>
        </p:txBody>
      </p:sp>
      <p:sp>
        <p:nvSpPr>
          <p:cNvPr id="12" name="Freeform 12"/>
          <p:cNvSpPr/>
          <p:nvPr/>
        </p:nvSpPr>
        <p:spPr>
          <a:xfrm rot="-485834" flipH="1">
            <a:off x="14251158" y="7059692"/>
            <a:ext cx="3703317" cy="3333514"/>
          </a:xfrm>
          <a:custGeom>
            <a:avLst/>
            <a:gdLst/>
            <a:ahLst/>
            <a:cxnLst/>
            <a:rect l="l" t="t" r="r" b="b"/>
            <a:pathLst>
              <a:path w="3703317" h="3333514">
                <a:moveTo>
                  <a:pt x="3703317" y="0"/>
                </a:moveTo>
                <a:lnTo>
                  <a:pt x="0" y="0"/>
                </a:lnTo>
                <a:lnTo>
                  <a:pt x="0" y="3333514"/>
                </a:lnTo>
                <a:lnTo>
                  <a:pt x="3703317" y="3333514"/>
                </a:lnTo>
                <a:lnTo>
                  <a:pt x="3703317" y="0"/>
                </a:lnTo>
                <a:close/>
              </a:path>
            </a:pathLst>
          </a:custGeom>
          <a:blipFill>
            <a:blip r:embed="rId13">
              <a:extLst>
                <a:ext uri="{96DAC541-7B7A-43D3-8B79-37D633B846F1}">
                  <asvg:svgBlip xmlns:asvg="http://schemas.microsoft.com/office/drawing/2016/SVG/main" r:embed="rId14"/>
                </a:ext>
              </a:extLst>
            </a:blip>
            <a:stretch>
              <a:fillRect l="-43918"/>
            </a:stretch>
          </a:blipFill>
        </p:spPr>
        <p:txBody>
          <a:bodyPr/>
          <a:lstStyle/>
          <a:p>
            <a:endParaRPr lang="vi-VN"/>
          </a:p>
        </p:txBody>
      </p:sp>
      <p:sp>
        <p:nvSpPr>
          <p:cNvPr id="13" name="TextBox 13"/>
          <p:cNvSpPr txBox="1"/>
          <p:nvPr/>
        </p:nvSpPr>
        <p:spPr>
          <a:xfrm rot="-116042">
            <a:off x="5155012" y="2182514"/>
            <a:ext cx="7974818" cy="1396933"/>
          </a:xfrm>
          <a:prstGeom prst="rect">
            <a:avLst/>
          </a:prstGeom>
        </p:spPr>
        <p:txBody>
          <a:bodyPr lIns="0" tIns="0" rIns="0" bIns="0" rtlCol="0" anchor="t">
            <a:spAutoFit/>
          </a:bodyPr>
          <a:lstStyle/>
          <a:p>
            <a:pPr algn="ctr">
              <a:lnSpc>
                <a:spcPts val="11200"/>
              </a:lnSpc>
            </a:pPr>
            <a:r>
              <a:rPr lang="en-US" sz="8000" spc="520">
                <a:solidFill>
                  <a:srgbClr val="FFFFFF"/>
                </a:solidFill>
                <a:latin typeface="Bobby Jones Condensed Soft"/>
              </a:rPr>
              <a:t>NT118.O22</a:t>
            </a:r>
          </a:p>
        </p:txBody>
      </p:sp>
      <p:sp>
        <p:nvSpPr>
          <p:cNvPr id="14" name="Freeform 14"/>
          <p:cNvSpPr/>
          <p:nvPr/>
        </p:nvSpPr>
        <p:spPr>
          <a:xfrm rot="-6095148">
            <a:off x="5679736" y="1807817"/>
            <a:ext cx="1006590" cy="1116883"/>
          </a:xfrm>
          <a:custGeom>
            <a:avLst/>
            <a:gdLst/>
            <a:ahLst/>
            <a:cxnLst/>
            <a:rect l="l" t="t" r="r" b="b"/>
            <a:pathLst>
              <a:path w="1006590" h="1116883">
                <a:moveTo>
                  <a:pt x="0" y="0"/>
                </a:moveTo>
                <a:lnTo>
                  <a:pt x="1006591" y="0"/>
                </a:lnTo>
                <a:lnTo>
                  <a:pt x="1006591" y="1116883"/>
                </a:lnTo>
                <a:lnTo>
                  <a:pt x="0" y="111688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5" name="TextBox 15"/>
          <p:cNvSpPr txBox="1"/>
          <p:nvPr/>
        </p:nvSpPr>
        <p:spPr>
          <a:xfrm>
            <a:off x="6668465" y="8891778"/>
            <a:ext cx="4716664" cy="366390"/>
          </a:xfrm>
          <a:prstGeom prst="rect">
            <a:avLst/>
          </a:prstGeom>
        </p:spPr>
        <p:txBody>
          <a:bodyPr lIns="0" tIns="0" rIns="0" bIns="0" rtlCol="0" anchor="t">
            <a:spAutoFit/>
          </a:bodyPr>
          <a:lstStyle/>
          <a:p>
            <a:pPr algn="ctr">
              <a:lnSpc>
                <a:spcPts val="2903"/>
              </a:lnSpc>
            </a:pPr>
            <a:r>
              <a:rPr lang="en-US" sz="2199">
                <a:solidFill>
                  <a:srgbClr val="FFFFF4"/>
                </a:solidFill>
                <a:latin typeface="Balsamiq Sans"/>
              </a:rPr>
              <a:t>Present by Group 5</a:t>
            </a:r>
          </a:p>
        </p:txBody>
      </p:sp>
      <p:sp>
        <p:nvSpPr>
          <p:cNvPr id="16" name="TextBox 12">
            <a:extLst>
              <a:ext uri="{FF2B5EF4-FFF2-40B4-BE49-F238E27FC236}">
                <a16:creationId xmlns:a16="http://schemas.microsoft.com/office/drawing/2014/main" id="{D832812D-3715-416C-ECCF-09BEFE462ABC}"/>
              </a:ext>
            </a:extLst>
          </p:cNvPr>
          <p:cNvSpPr txBox="1"/>
          <p:nvPr/>
        </p:nvSpPr>
        <p:spPr>
          <a:xfrm>
            <a:off x="-11907041" y="796648"/>
            <a:ext cx="14040502" cy="2642980"/>
          </a:xfrm>
          <a:prstGeom prst="rect">
            <a:avLst/>
          </a:prstGeom>
        </p:spPr>
        <p:txBody>
          <a:bodyPr lIns="0" tIns="0" rIns="0" bIns="0" rtlCol="0" anchor="t">
            <a:spAutoFit/>
          </a:bodyPr>
          <a:lstStyle/>
          <a:p>
            <a:pPr algn="ctr">
              <a:lnSpc>
                <a:spcPts val="21241"/>
              </a:lnSpc>
            </a:pPr>
            <a:r>
              <a:rPr lang="en-US" sz="15172" dirty="0">
                <a:solidFill>
                  <a:srgbClr val="FFFFF4"/>
                </a:solidFill>
                <a:latin typeface="Bobby Jones Condensed Soft"/>
              </a:rPr>
              <a:t>TODAY'S AGENDA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sp>
        <p:nvSpPr>
          <p:cNvPr id="3" name="Freeform 3"/>
          <p:cNvSpPr/>
          <p:nvPr/>
        </p:nvSpPr>
        <p:spPr>
          <a:xfrm rot="-601111" flipH="1">
            <a:off x="15067360" y="1124593"/>
            <a:ext cx="1462193" cy="4104401"/>
          </a:xfrm>
          <a:custGeom>
            <a:avLst/>
            <a:gdLst/>
            <a:ahLst/>
            <a:cxnLst/>
            <a:rect l="l" t="t" r="r" b="b"/>
            <a:pathLst>
              <a:path w="1462193" h="4104401">
                <a:moveTo>
                  <a:pt x="1462193" y="0"/>
                </a:moveTo>
                <a:lnTo>
                  <a:pt x="0" y="0"/>
                </a:lnTo>
                <a:lnTo>
                  <a:pt x="0" y="4104402"/>
                </a:lnTo>
                <a:lnTo>
                  <a:pt x="1462193" y="4104402"/>
                </a:lnTo>
                <a:lnTo>
                  <a:pt x="14621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p:nvPr/>
        </p:nvGrpSpPr>
        <p:grpSpPr>
          <a:xfrm>
            <a:off x="3353936" y="3495393"/>
            <a:ext cx="11138724" cy="3424383"/>
            <a:chOff x="0" y="0"/>
            <a:chExt cx="14851632" cy="4565844"/>
          </a:xfrm>
        </p:grpSpPr>
        <p:sp>
          <p:nvSpPr>
            <p:cNvPr id="5" name="Freeform 5"/>
            <p:cNvSpPr/>
            <p:nvPr/>
          </p:nvSpPr>
          <p:spPr>
            <a:xfrm rot="10707040">
              <a:off x="254221" y="399122"/>
              <a:ext cx="14546390" cy="3970799"/>
            </a:xfrm>
            <a:custGeom>
              <a:avLst/>
              <a:gdLst/>
              <a:ahLst/>
              <a:cxnLst/>
              <a:rect l="l" t="t" r="r" b="b"/>
              <a:pathLst>
                <a:path w="14546390" h="3970799">
                  <a:moveTo>
                    <a:pt x="0" y="0"/>
                  </a:moveTo>
                  <a:lnTo>
                    <a:pt x="14546390" y="0"/>
                  </a:lnTo>
                  <a:lnTo>
                    <a:pt x="14546390" y="3970799"/>
                  </a:lnTo>
                  <a:lnTo>
                    <a:pt x="0" y="3970799"/>
                  </a:lnTo>
                  <a:lnTo>
                    <a:pt x="0" y="0"/>
                  </a:lnTo>
                  <a:close/>
                </a:path>
              </a:pathLst>
            </a:custGeom>
            <a:blipFill>
              <a:blip r:embed="rId5">
                <a:alphaModFix amt="46000"/>
              </a:blip>
              <a:stretch>
                <a:fillRect b="-28705"/>
              </a:stretch>
            </a:blipFill>
          </p:spPr>
          <p:txBody>
            <a:bodyPr/>
            <a:lstStyle/>
            <a:p>
              <a:endParaRPr lang="vi-VN"/>
            </a:p>
          </p:txBody>
        </p:sp>
        <p:sp>
          <p:nvSpPr>
            <p:cNvPr id="6" name="Freeform 6"/>
            <p:cNvSpPr/>
            <p:nvPr/>
          </p:nvSpPr>
          <p:spPr>
            <a:xfrm rot="10707040">
              <a:off x="51021" y="195922"/>
              <a:ext cx="14546390" cy="3970799"/>
            </a:xfrm>
            <a:custGeom>
              <a:avLst/>
              <a:gdLst/>
              <a:ahLst/>
              <a:cxnLst/>
              <a:rect l="l" t="t" r="r" b="b"/>
              <a:pathLst>
                <a:path w="14546390" h="3970799">
                  <a:moveTo>
                    <a:pt x="0" y="0"/>
                  </a:moveTo>
                  <a:lnTo>
                    <a:pt x="14546390" y="0"/>
                  </a:lnTo>
                  <a:lnTo>
                    <a:pt x="14546390" y="3970799"/>
                  </a:lnTo>
                  <a:lnTo>
                    <a:pt x="0" y="3970799"/>
                  </a:lnTo>
                  <a:lnTo>
                    <a:pt x="0" y="0"/>
                  </a:lnTo>
                  <a:close/>
                </a:path>
              </a:pathLst>
            </a:custGeom>
            <a:blipFill>
              <a:blip r:embed="rId6"/>
              <a:stretch>
                <a:fillRect b="-28705"/>
              </a:stretch>
            </a:blipFill>
          </p:spPr>
          <p:txBody>
            <a:bodyPr/>
            <a:lstStyle/>
            <a:p>
              <a:endParaRPr lang="vi-VN"/>
            </a:p>
          </p:txBody>
        </p:sp>
      </p:grpSp>
      <p:sp>
        <p:nvSpPr>
          <p:cNvPr id="7" name="TextBox 7"/>
          <p:cNvSpPr txBox="1"/>
          <p:nvPr/>
        </p:nvSpPr>
        <p:spPr>
          <a:xfrm rot="-116042">
            <a:off x="3562366" y="3252233"/>
            <a:ext cx="10474127" cy="3363498"/>
          </a:xfrm>
          <a:prstGeom prst="rect">
            <a:avLst/>
          </a:prstGeom>
        </p:spPr>
        <p:txBody>
          <a:bodyPr lIns="0" tIns="0" rIns="0" bIns="0" rtlCol="0" anchor="t">
            <a:spAutoFit/>
          </a:bodyPr>
          <a:lstStyle/>
          <a:p>
            <a:pPr algn="ctr">
              <a:lnSpc>
                <a:spcPts val="27078"/>
              </a:lnSpc>
            </a:pPr>
            <a:r>
              <a:rPr lang="en-US" sz="19341">
                <a:solidFill>
                  <a:srgbClr val="FFFFFF"/>
                </a:solidFill>
                <a:latin typeface="Bobby Jones Condensed Soft"/>
              </a:rPr>
              <a:t>THANK YOU!</a:t>
            </a:r>
          </a:p>
        </p:txBody>
      </p:sp>
      <p:sp>
        <p:nvSpPr>
          <p:cNvPr id="8" name="Freeform 8"/>
          <p:cNvSpPr/>
          <p:nvPr/>
        </p:nvSpPr>
        <p:spPr>
          <a:xfrm rot="-765709">
            <a:off x="1004149" y="6968703"/>
            <a:ext cx="1651989" cy="2368442"/>
          </a:xfrm>
          <a:custGeom>
            <a:avLst/>
            <a:gdLst/>
            <a:ahLst/>
            <a:cxnLst/>
            <a:rect l="l" t="t" r="r" b="b"/>
            <a:pathLst>
              <a:path w="1651989" h="2368442">
                <a:moveTo>
                  <a:pt x="0" y="0"/>
                </a:moveTo>
                <a:lnTo>
                  <a:pt x="1651989" y="0"/>
                </a:lnTo>
                <a:lnTo>
                  <a:pt x="1651989" y="2368443"/>
                </a:lnTo>
                <a:lnTo>
                  <a:pt x="0" y="23684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a:off x="5507590" y="7047660"/>
            <a:ext cx="6831416" cy="691912"/>
          </a:xfrm>
          <a:custGeom>
            <a:avLst/>
            <a:gdLst/>
            <a:ahLst/>
            <a:cxnLst/>
            <a:rect l="l" t="t" r="r" b="b"/>
            <a:pathLst>
              <a:path w="6831416" h="691912">
                <a:moveTo>
                  <a:pt x="0" y="0"/>
                </a:moveTo>
                <a:lnTo>
                  <a:pt x="6831416" y="0"/>
                </a:lnTo>
                <a:lnTo>
                  <a:pt x="6831416" y="691913"/>
                </a:lnTo>
                <a:lnTo>
                  <a:pt x="0" y="6919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rot="6686778">
            <a:off x="-393182" y="-278948"/>
            <a:ext cx="4720063" cy="4248731"/>
          </a:xfrm>
          <a:custGeom>
            <a:avLst/>
            <a:gdLst/>
            <a:ahLst/>
            <a:cxnLst/>
            <a:rect l="l" t="t" r="r" b="b"/>
            <a:pathLst>
              <a:path w="4720063" h="4248731">
                <a:moveTo>
                  <a:pt x="0" y="0"/>
                </a:moveTo>
                <a:lnTo>
                  <a:pt x="4720064" y="0"/>
                </a:lnTo>
                <a:lnTo>
                  <a:pt x="4720064" y="4248730"/>
                </a:lnTo>
                <a:lnTo>
                  <a:pt x="0" y="4248730"/>
                </a:lnTo>
                <a:lnTo>
                  <a:pt x="0" y="0"/>
                </a:lnTo>
                <a:close/>
              </a:path>
            </a:pathLst>
          </a:custGeom>
          <a:blipFill>
            <a:blip r:embed="rId11">
              <a:extLst>
                <a:ext uri="{96DAC541-7B7A-43D3-8B79-37D633B846F1}">
                  <asvg:svgBlip xmlns:asvg="http://schemas.microsoft.com/office/drawing/2016/SVG/main" r:embed="rId12"/>
                </a:ext>
              </a:extLst>
            </a:blip>
            <a:stretch>
              <a:fillRect l="-43918"/>
            </a:stretch>
          </a:blipFill>
        </p:spPr>
        <p:txBody>
          <a:bodyPr/>
          <a:lstStyle/>
          <a:p>
            <a:endParaRPr lang="vi-VN"/>
          </a:p>
        </p:txBody>
      </p:sp>
      <p:sp>
        <p:nvSpPr>
          <p:cNvPr id="11" name="Freeform 11"/>
          <p:cNvSpPr/>
          <p:nvPr/>
        </p:nvSpPr>
        <p:spPr>
          <a:xfrm rot="-485834" flipH="1">
            <a:off x="13569319" y="6317214"/>
            <a:ext cx="4458276" cy="4013085"/>
          </a:xfrm>
          <a:custGeom>
            <a:avLst/>
            <a:gdLst/>
            <a:ahLst/>
            <a:cxnLst/>
            <a:rect l="l" t="t" r="r" b="b"/>
            <a:pathLst>
              <a:path w="4458276" h="4013085">
                <a:moveTo>
                  <a:pt x="4458276" y="0"/>
                </a:moveTo>
                <a:lnTo>
                  <a:pt x="0" y="0"/>
                </a:lnTo>
                <a:lnTo>
                  <a:pt x="0" y="4013085"/>
                </a:lnTo>
                <a:lnTo>
                  <a:pt x="4458276" y="4013085"/>
                </a:lnTo>
                <a:lnTo>
                  <a:pt x="4458276" y="0"/>
                </a:lnTo>
                <a:close/>
              </a:path>
            </a:pathLst>
          </a:custGeom>
          <a:blipFill>
            <a:blip r:embed="rId11">
              <a:extLst>
                <a:ext uri="{96DAC541-7B7A-43D3-8B79-37D633B846F1}">
                  <asvg:svgBlip xmlns:asvg="http://schemas.microsoft.com/office/drawing/2016/SVG/main" r:embed="rId12"/>
                </a:ext>
              </a:extLst>
            </a:blip>
            <a:stretch>
              <a:fillRect l="-43918"/>
            </a:stretch>
          </a:blipFill>
        </p:spPr>
        <p:txBody>
          <a:bodyPr/>
          <a:lstStyle/>
          <a:p>
            <a:endParaRPr lang="vi-VN"/>
          </a:p>
        </p:txBody>
      </p:sp>
      <p:sp>
        <p:nvSpPr>
          <p:cNvPr id="12" name="Freeform 12"/>
          <p:cNvSpPr/>
          <p:nvPr/>
        </p:nvSpPr>
        <p:spPr>
          <a:xfrm rot="-3702674">
            <a:off x="8369371" y="1881961"/>
            <a:ext cx="1549257" cy="1719009"/>
          </a:xfrm>
          <a:custGeom>
            <a:avLst/>
            <a:gdLst/>
            <a:ahLst/>
            <a:cxnLst/>
            <a:rect l="l" t="t" r="r" b="b"/>
            <a:pathLst>
              <a:path w="1549257" h="1719009">
                <a:moveTo>
                  <a:pt x="0" y="0"/>
                </a:moveTo>
                <a:lnTo>
                  <a:pt x="1549258" y="0"/>
                </a:lnTo>
                <a:lnTo>
                  <a:pt x="1549258" y="1719010"/>
                </a:lnTo>
                <a:lnTo>
                  <a:pt x="0" y="17190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04" y="16990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sp>
        <p:nvSpPr>
          <p:cNvPr id="3" name="Freeform 3"/>
          <p:cNvSpPr/>
          <p:nvPr/>
        </p:nvSpPr>
        <p:spPr>
          <a:xfrm rot="10707040">
            <a:off x="4352194" y="4087896"/>
            <a:ext cx="3671748" cy="989917"/>
          </a:xfrm>
          <a:custGeom>
            <a:avLst/>
            <a:gdLst/>
            <a:ahLst/>
            <a:cxnLst/>
            <a:rect l="l" t="t" r="r" b="b"/>
            <a:pathLst>
              <a:path w="3671748" h="989917">
                <a:moveTo>
                  <a:pt x="0" y="0"/>
                </a:moveTo>
                <a:lnTo>
                  <a:pt x="3671748" y="0"/>
                </a:lnTo>
                <a:lnTo>
                  <a:pt x="3671748" y="989916"/>
                </a:lnTo>
                <a:lnTo>
                  <a:pt x="0" y="989916"/>
                </a:lnTo>
                <a:lnTo>
                  <a:pt x="0" y="0"/>
                </a:lnTo>
                <a:close/>
              </a:path>
            </a:pathLst>
          </a:custGeom>
          <a:blipFill>
            <a:blip r:embed="rId3"/>
            <a:stretch>
              <a:fillRect r="-8146" b="-40931"/>
            </a:stretch>
          </a:blipFill>
        </p:spPr>
        <p:txBody>
          <a:bodyPr/>
          <a:lstStyle/>
          <a:p>
            <a:endParaRPr lang="vi-VN"/>
          </a:p>
        </p:txBody>
      </p:sp>
      <p:sp>
        <p:nvSpPr>
          <p:cNvPr id="4" name="Freeform 4"/>
          <p:cNvSpPr/>
          <p:nvPr/>
        </p:nvSpPr>
        <p:spPr>
          <a:xfrm>
            <a:off x="4053121" y="4171334"/>
            <a:ext cx="572722" cy="831127"/>
          </a:xfrm>
          <a:custGeom>
            <a:avLst/>
            <a:gdLst/>
            <a:ahLst/>
            <a:cxnLst/>
            <a:rect l="l" t="t" r="r" b="b"/>
            <a:pathLst>
              <a:path w="572722" h="831127">
                <a:moveTo>
                  <a:pt x="0" y="0"/>
                </a:moveTo>
                <a:lnTo>
                  <a:pt x="572723" y="0"/>
                </a:lnTo>
                <a:lnTo>
                  <a:pt x="572723" y="831128"/>
                </a:lnTo>
                <a:lnTo>
                  <a:pt x="0" y="831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5539350">
            <a:off x="11701679" y="2473638"/>
            <a:ext cx="998172" cy="4038738"/>
          </a:xfrm>
          <a:custGeom>
            <a:avLst/>
            <a:gdLst/>
            <a:ahLst/>
            <a:cxnLst/>
            <a:rect l="l" t="t" r="r" b="b"/>
            <a:pathLst>
              <a:path w="998172" h="4038738">
                <a:moveTo>
                  <a:pt x="0" y="0"/>
                </a:moveTo>
                <a:lnTo>
                  <a:pt x="998172" y="0"/>
                </a:lnTo>
                <a:lnTo>
                  <a:pt x="998172" y="4038737"/>
                </a:lnTo>
                <a:lnTo>
                  <a:pt x="0" y="4038737"/>
                </a:lnTo>
                <a:lnTo>
                  <a:pt x="0" y="0"/>
                </a:lnTo>
                <a:close/>
              </a:path>
            </a:pathLst>
          </a:custGeom>
          <a:blipFill>
            <a:blip r:embed="rId6"/>
            <a:stretch>
              <a:fillRect l="-22382" r="-182591"/>
            </a:stretch>
          </a:blipFill>
        </p:spPr>
        <p:txBody>
          <a:bodyPr/>
          <a:lstStyle/>
          <a:p>
            <a:endParaRPr lang="vi-VN"/>
          </a:p>
        </p:txBody>
      </p:sp>
      <p:sp>
        <p:nvSpPr>
          <p:cNvPr id="6" name="Freeform 6"/>
          <p:cNvSpPr/>
          <p:nvPr/>
        </p:nvSpPr>
        <p:spPr>
          <a:xfrm rot="100032">
            <a:off x="3973666" y="5371343"/>
            <a:ext cx="3997108" cy="978015"/>
          </a:xfrm>
          <a:custGeom>
            <a:avLst/>
            <a:gdLst/>
            <a:ahLst/>
            <a:cxnLst/>
            <a:rect l="l" t="t" r="r" b="b"/>
            <a:pathLst>
              <a:path w="3997108" h="978015">
                <a:moveTo>
                  <a:pt x="0" y="0"/>
                </a:moveTo>
                <a:lnTo>
                  <a:pt x="3997108" y="0"/>
                </a:lnTo>
                <a:lnTo>
                  <a:pt x="3997108" y="978015"/>
                </a:lnTo>
                <a:lnTo>
                  <a:pt x="0" y="978015"/>
                </a:lnTo>
                <a:lnTo>
                  <a:pt x="0" y="0"/>
                </a:lnTo>
                <a:close/>
              </a:path>
            </a:pathLst>
          </a:custGeom>
          <a:blipFill>
            <a:blip r:embed="rId7"/>
            <a:stretch>
              <a:fillRect t="-40223" b="-33472"/>
            </a:stretch>
          </a:blipFill>
        </p:spPr>
        <p:txBody>
          <a:bodyPr/>
          <a:lstStyle/>
          <a:p>
            <a:endParaRPr lang="vi-VN"/>
          </a:p>
        </p:txBody>
      </p:sp>
      <p:sp>
        <p:nvSpPr>
          <p:cNvPr id="7" name="Freeform 7"/>
          <p:cNvSpPr/>
          <p:nvPr/>
        </p:nvSpPr>
        <p:spPr>
          <a:xfrm>
            <a:off x="3544285" y="5418074"/>
            <a:ext cx="763630" cy="746969"/>
          </a:xfrm>
          <a:custGeom>
            <a:avLst/>
            <a:gdLst/>
            <a:ahLst/>
            <a:cxnLst/>
            <a:rect l="l" t="t" r="r" b="b"/>
            <a:pathLst>
              <a:path w="763630" h="746969">
                <a:moveTo>
                  <a:pt x="0" y="0"/>
                </a:moveTo>
                <a:lnTo>
                  <a:pt x="763630" y="0"/>
                </a:lnTo>
                <a:lnTo>
                  <a:pt x="763630" y="746969"/>
                </a:lnTo>
                <a:lnTo>
                  <a:pt x="0" y="746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rot="-161741">
            <a:off x="4406382" y="6723405"/>
            <a:ext cx="3704375" cy="1029795"/>
          </a:xfrm>
          <a:custGeom>
            <a:avLst/>
            <a:gdLst/>
            <a:ahLst/>
            <a:cxnLst/>
            <a:rect l="l" t="t" r="r" b="b"/>
            <a:pathLst>
              <a:path w="3704375" h="1029795">
                <a:moveTo>
                  <a:pt x="0" y="0"/>
                </a:moveTo>
                <a:lnTo>
                  <a:pt x="3704375" y="0"/>
                </a:lnTo>
                <a:lnTo>
                  <a:pt x="3704375" y="1029795"/>
                </a:lnTo>
                <a:lnTo>
                  <a:pt x="0" y="1029795"/>
                </a:lnTo>
                <a:lnTo>
                  <a:pt x="0" y="0"/>
                </a:lnTo>
                <a:close/>
              </a:path>
            </a:pathLst>
          </a:custGeom>
          <a:blipFill>
            <a:blip r:embed="rId10"/>
            <a:stretch>
              <a:fillRect l="-80809"/>
            </a:stretch>
          </a:blipFill>
        </p:spPr>
        <p:txBody>
          <a:bodyPr/>
          <a:lstStyle/>
          <a:p>
            <a:endParaRPr lang="vi-VN"/>
          </a:p>
        </p:txBody>
      </p:sp>
      <p:sp>
        <p:nvSpPr>
          <p:cNvPr id="9" name="Freeform 9"/>
          <p:cNvSpPr/>
          <p:nvPr/>
        </p:nvSpPr>
        <p:spPr>
          <a:xfrm>
            <a:off x="3808118" y="6970431"/>
            <a:ext cx="817946" cy="801587"/>
          </a:xfrm>
          <a:custGeom>
            <a:avLst/>
            <a:gdLst/>
            <a:ahLst/>
            <a:cxnLst/>
            <a:rect l="l" t="t" r="r" b="b"/>
            <a:pathLst>
              <a:path w="817946" h="801587">
                <a:moveTo>
                  <a:pt x="0" y="0"/>
                </a:moveTo>
                <a:lnTo>
                  <a:pt x="817945" y="0"/>
                </a:lnTo>
                <a:lnTo>
                  <a:pt x="817945" y="801587"/>
                </a:lnTo>
                <a:lnTo>
                  <a:pt x="0" y="8015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0" name="Freeform 10"/>
          <p:cNvSpPr/>
          <p:nvPr/>
        </p:nvSpPr>
        <p:spPr>
          <a:xfrm>
            <a:off x="9670668" y="4042257"/>
            <a:ext cx="839294" cy="753839"/>
          </a:xfrm>
          <a:custGeom>
            <a:avLst/>
            <a:gdLst/>
            <a:ahLst/>
            <a:cxnLst/>
            <a:rect l="l" t="t" r="r" b="b"/>
            <a:pathLst>
              <a:path w="839294" h="753839">
                <a:moveTo>
                  <a:pt x="0" y="0"/>
                </a:moveTo>
                <a:lnTo>
                  <a:pt x="839295" y="0"/>
                </a:lnTo>
                <a:lnTo>
                  <a:pt x="839295" y="753839"/>
                </a:lnTo>
                <a:lnTo>
                  <a:pt x="0" y="7538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1" name="Freeform 11"/>
          <p:cNvSpPr/>
          <p:nvPr/>
        </p:nvSpPr>
        <p:spPr>
          <a:xfrm flipH="1">
            <a:off x="1192825" y="6442747"/>
            <a:ext cx="989614" cy="2777865"/>
          </a:xfrm>
          <a:custGeom>
            <a:avLst/>
            <a:gdLst/>
            <a:ahLst/>
            <a:cxnLst/>
            <a:rect l="l" t="t" r="r" b="b"/>
            <a:pathLst>
              <a:path w="989614" h="2777865">
                <a:moveTo>
                  <a:pt x="989614" y="0"/>
                </a:moveTo>
                <a:lnTo>
                  <a:pt x="0" y="0"/>
                </a:lnTo>
                <a:lnTo>
                  <a:pt x="0" y="2777865"/>
                </a:lnTo>
                <a:lnTo>
                  <a:pt x="989614" y="2777865"/>
                </a:lnTo>
                <a:lnTo>
                  <a:pt x="989614"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12" name="TextBox 12"/>
          <p:cNvSpPr txBox="1"/>
          <p:nvPr/>
        </p:nvSpPr>
        <p:spPr>
          <a:xfrm>
            <a:off x="1991311" y="525878"/>
            <a:ext cx="14040502" cy="2642980"/>
          </a:xfrm>
          <a:prstGeom prst="rect">
            <a:avLst/>
          </a:prstGeom>
        </p:spPr>
        <p:txBody>
          <a:bodyPr lIns="0" tIns="0" rIns="0" bIns="0" rtlCol="0" anchor="t">
            <a:spAutoFit/>
          </a:bodyPr>
          <a:lstStyle/>
          <a:p>
            <a:pPr algn="ctr">
              <a:lnSpc>
                <a:spcPts val="21241"/>
              </a:lnSpc>
            </a:pPr>
            <a:r>
              <a:rPr lang="en-US" sz="15172" dirty="0">
                <a:solidFill>
                  <a:srgbClr val="FFFFF4"/>
                </a:solidFill>
                <a:latin typeface="Bobby Jones Condensed Soft"/>
              </a:rPr>
              <a:t>TODAY'S AGENDA</a:t>
            </a:r>
          </a:p>
        </p:txBody>
      </p:sp>
      <p:sp>
        <p:nvSpPr>
          <p:cNvPr id="13" name="Freeform 13"/>
          <p:cNvSpPr/>
          <p:nvPr/>
        </p:nvSpPr>
        <p:spPr>
          <a:xfrm rot="-8276967">
            <a:off x="2404493" y="1724965"/>
            <a:ext cx="914310" cy="1014491"/>
          </a:xfrm>
          <a:custGeom>
            <a:avLst/>
            <a:gdLst/>
            <a:ahLst/>
            <a:cxnLst/>
            <a:rect l="l" t="t" r="r" b="b"/>
            <a:pathLst>
              <a:path w="914310" h="1014491">
                <a:moveTo>
                  <a:pt x="0" y="0"/>
                </a:moveTo>
                <a:lnTo>
                  <a:pt x="914310" y="0"/>
                </a:lnTo>
                <a:lnTo>
                  <a:pt x="914310" y="1014492"/>
                </a:lnTo>
                <a:lnTo>
                  <a:pt x="0" y="10144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a:p>
        </p:txBody>
      </p:sp>
      <p:sp>
        <p:nvSpPr>
          <p:cNvPr id="14" name="Freeform 14"/>
          <p:cNvSpPr/>
          <p:nvPr/>
        </p:nvSpPr>
        <p:spPr>
          <a:xfrm rot="-86499">
            <a:off x="9712511" y="5272856"/>
            <a:ext cx="4091855" cy="1169095"/>
          </a:xfrm>
          <a:custGeom>
            <a:avLst/>
            <a:gdLst/>
            <a:ahLst/>
            <a:cxnLst/>
            <a:rect l="l" t="t" r="r" b="b"/>
            <a:pathLst>
              <a:path w="4091855" h="1169095">
                <a:moveTo>
                  <a:pt x="0" y="0"/>
                </a:moveTo>
                <a:lnTo>
                  <a:pt x="4091856" y="0"/>
                </a:lnTo>
                <a:lnTo>
                  <a:pt x="4091856" y="1169095"/>
                </a:lnTo>
                <a:lnTo>
                  <a:pt x="0" y="1169095"/>
                </a:lnTo>
                <a:lnTo>
                  <a:pt x="0" y="0"/>
                </a:lnTo>
                <a:close/>
              </a:path>
            </a:pathLst>
          </a:custGeom>
          <a:blipFill>
            <a:blip r:embed="rId19"/>
            <a:stretch>
              <a:fillRect l="-23070" t="-3035" b="-3035"/>
            </a:stretch>
          </a:blipFill>
        </p:spPr>
        <p:txBody>
          <a:bodyPr/>
          <a:lstStyle/>
          <a:p>
            <a:endParaRPr lang="vi-VN"/>
          </a:p>
        </p:txBody>
      </p:sp>
      <p:sp>
        <p:nvSpPr>
          <p:cNvPr id="15" name="Freeform 15"/>
          <p:cNvSpPr/>
          <p:nvPr/>
        </p:nvSpPr>
        <p:spPr>
          <a:xfrm>
            <a:off x="9346231" y="5462233"/>
            <a:ext cx="800675" cy="800675"/>
          </a:xfrm>
          <a:custGeom>
            <a:avLst/>
            <a:gdLst/>
            <a:ahLst/>
            <a:cxnLst/>
            <a:rect l="l" t="t" r="r" b="b"/>
            <a:pathLst>
              <a:path w="800675" h="800675">
                <a:moveTo>
                  <a:pt x="0" y="0"/>
                </a:moveTo>
                <a:lnTo>
                  <a:pt x="800674" y="0"/>
                </a:lnTo>
                <a:lnTo>
                  <a:pt x="800674" y="800675"/>
                </a:lnTo>
                <a:lnTo>
                  <a:pt x="0" y="80067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vi-VN"/>
          </a:p>
        </p:txBody>
      </p:sp>
      <p:sp>
        <p:nvSpPr>
          <p:cNvPr id="16" name="Freeform 16"/>
          <p:cNvSpPr/>
          <p:nvPr/>
        </p:nvSpPr>
        <p:spPr>
          <a:xfrm rot="127676">
            <a:off x="10090550" y="6793551"/>
            <a:ext cx="4077954" cy="1121345"/>
          </a:xfrm>
          <a:custGeom>
            <a:avLst/>
            <a:gdLst/>
            <a:ahLst/>
            <a:cxnLst/>
            <a:rect l="l" t="t" r="r" b="b"/>
            <a:pathLst>
              <a:path w="4077954" h="1121345">
                <a:moveTo>
                  <a:pt x="0" y="0"/>
                </a:moveTo>
                <a:lnTo>
                  <a:pt x="4077954" y="0"/>
                </a:lnTo>
                <a:lnTo>
                  <a:pt x="4077954" y="1121345"/>
                </a:lnTo>
                <a:lnTo>
                  <a:pt x="0" y="1121345"/>
                </a:lnTo>
                <a:lnTo>
                  <a:pt x="0" y="0"/>
                </a:lnTo>
                <a:close/>
              </a:path>
            </a:pathLst>
          </a:custGeom>
          <a:blipFill>
            <a:blip r:embed="rId22"/>
            <a:stretch>
              <a:fillRect b="-10554"/>
            </a:stretch>
          </a:blipFill>
        </p:spPr>
        <p:txBody>
          <a:bodyPr/>
          <a:lstStyle/>
          <a:p>
            <a:endParaRPr lang="vi-VN"/>
          </a:p>
        </p:txBody>
      </p:sp>
      <p:sp>
        <p:nvSpPr>
          <p:cNvPr id="17" name="Freeform 17"/>
          <p:cNvSpPr/>
          <p:nvPr/>
        </p:nvSpPr>
        <p:spPr>
          <a:xfrm>
            <a:off x="9721531" y="6906467"/>
            <a:ext cx="724145" cy="700445"/>
          </a:xfrm>
          <a:custGeom>
            <a:avLst/>
            <a:gdLst/>
            <a:ahLst/>
            <a:cxnLst/>
            <a:rect l="l" t="t" r="r" b="b"/>
            <a:pathLst>
              <a:path w="724145" h="700445">
                <a:moveTo>
                  <a:pt x="0" y="0"/>
                </a:moveTo>
                <a:lnTo>
                  <a:pt x="724145" y="0"/>
                </a:lnTo>
                <a:lnTo>
                  <a:pt x="724145" y="700445"/>
                </a:lnTo>
                <a:lnTo>
                  <a:pt x="0" y="70044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vi-VN"/>
          </a:p>
        </p:txBody>
      </p:sp>
      <p:sp>
        <p:nvSpPr>
          <p:cNvPr id="18" name="TextBox 18"/>
          <p:cNvSpPr txBox="1"/>
          <p:nvPr/>
        </p:nvSpPr>
        <p:spPr>
          <a:xfrm rot="-224907">
            <a:off x="4714174" y="6960829"/>
            <a:ext cx="3134978" cy="547304"/>
          </a:xfrm>
          <a:prstGeom prst="rect">
            <a:avLst/>
          </a:prstGeom>
        </p:spPr>
        <p:txBody>
          <a:bodyPr lIns="0" tIns="0" rIns="0" bIns="0" rtlCol="0" anchor="t">
            <a:spAutoFit/>
          </a:bodyPr>
          <a:lstStyle/>
          <a:p>
            <a:pPr algn="just">
              <a:lnSpc>
                <a:spcPts val="4480"/>
              </a:lnSpc>
            </a:pPr>
            <a:r>
              <a:rPr lang="en-US" sz="3200">
                <a:solidFill>
                  <a:srgbClr val="FFFFFF"/>
                </a:solidFill>
                <a:latin typeface="Balsamiq Sans"/>
              </a:rPr>
              <a:t>Project overview</a:t>
            </a:r>
          </a:p>
        </p:txBody>
      </p:sp>
      <p:sp>
        <p:nvSpPr>
          <p:cNvPr id="19" name="TextBox 19"/>
          <p:cNvSpPr txBox="1"/>
          <p:nvPr/>
        </p:nvSpPr>
        <p:spPr>
          <a:xfrm rot="-116042">
            <a:off x="4896548" y="4247480"/>
            <a:ext cx="3079792" cy="547370"/>
          </a:xfrm>
          <a:prstGeom prst="rect">
            <a:avLst/>
          </a:prstGeom>
        </p:spPr>
        <p:txBody>
          <a:bodyPr lIns="0" tIns="0" rIns="0" bIns="0" rtlCol="0" anchor="t">
            <a:spAutoFit/>
          </a:bodyPr>
          <a:lstStyle/>
          <a:p>
            <a:pPr algn="just">
              <a:lnSpc>
                <a:spcPts val="4480"/>
              </a:lnSpc>
            </a:pPr>
            <a:r>
              <a:rPr lang="en-US" sz="3200">
                <a:solidFill>
                  <a:srgbClr val="FFFFFF"/>
                </a:solidFill>
                <a:latin typeface="Balsamiq Sans"/>
              </a:rPr>
              <a:t>Introduction</a:t>
            </a:r>
          </a:p>
        </p:txBody>
      </p:sp>
      <p:sp>
        <p:nvSpPr>
          <p:cNvPr id="20" name="TextBox 20"/>
          <p:cNvSpPr txBox="1"/>
          <p:nvPr/>
        </p:nvSpPr>
        <p:spPr>
          <a:xfrm rot="118202">
            <a:off x="4568766" y="5554233"/>
            <a:ext cx="3173221" cy="547304"/>
          </a:xfrm>
          <a:prstGeom prst="rect">
            <a:avLst/>
          </a:prstGeom>
        </p:spPr>
        <p:txBody>
          <a:bodyPr lIns="0" tIns="0" rIns="0" bIns="0" rtlCol="0" anchor="t">
            <a:spAutoFit/>
          </a:bodyPr>
          <a:lstStyle/>
          <a:p>
            <a:pPr>
              <a:lnSpc>
                <a:spcPts val="4480"/>
              </a:lnSpc>
            </a:pPr>
            <a:r>
              <a:rPr lang="en-US" sz="3200">
                <a:solidFill>
                  <a:srgbClr val="000000"/>
                </a:solidFill>
                <a:latin typeface="Balsamiq Sans"/>
              </a:rPr>
              <a:t>The team</a:t>
            </a:r>
          </a:p>
        </p:txBody>
      </p:sp>
      <p:sp>
        <p:nvSpPr>
          <p:cNvPr id="21" name="TextBox 21"/>
          <p:cNvSpPr txBox="1"/>
          <p:nvPr/>
        </p:nvSpPr>
        <p:spPr>
          <a:xfrm rot="131572">
            <a:off x="10836814" y="4231915"/>
            <a:ext cx="3745528" cy="533301"/>
          </a:xfrm>
          <a:prstGeom prst="rect">
            <a:avLst/>
          </a:prstGeom>
        </p:spPr>
        <p:txBody>
          <a:bodyPr lIns="0" tIns="0" rIns="0" bIns="0" rtlCol="0" anchor="t">
            <a:spAutoFit/>
          </a:bodyPr>
          <a:lstStyle/>
          <a:p>
            <a:pPr>
              <a:lnSpc>
                <a:spcPts val="4200"/>
              </a:lnSpc>
            </a:pPr>
            <a:r>
              <a:rPr lang="en-US" sz="3000" spc="-32">
                <a:solidFill>
                  <a:srgbClr val="000000"/>
                </a:solidFill>
                <a:latin typeface="Balsamiq Sans"/>
              </a:rPr>
              <a:t>Architecture</a:t>
            </a:r>
          </a:p>
        </p:txBody>
      </p:sp>
      <p:sp>
        <p:nvSpPr>
          <p:cNvPr id="22" name="TextBox 22"/>
          <p:cNvSpPr txBox="1"/>
          <p:nvPr/>
        </p:nvSpPr>
        <p:spPr>
          <a:xfrm rot="-226624">
            <a:off x="10316847" y="5498257"/>
            <a:ext cx="3132471" cy="547304"/>
          </a:xfrm>
          <a:prstGeom prst="rect">
            <a:avLst/>
          </a:prstGeom>
        </p:spPr>
        <p:txBody>
          <a:bodyPr lIns="0" tIns="0" rIns="0" bIns="0" rtlCol="0" anchor="t">
            <a:spAutoFit/>
          </a:bodyPr>
          <a:lstStyle/>
          <a:p>
            <a:pPr algn="just">
              <a:lnSpc>
                <a:spcPts val="4480"/>
              </a:lnSpc>
            </a:pPr>
            <a:r>
              <a:rPr lang="en-US" sz="3200">
                <a:solidFill>
                  <a:srgbClr val="FFFFFF"/>
                </a:solidFill>
                <a:latin typeface="Balsamiq Sans"/>
              </a:rPr>
              <a:t>Plan &amp; Roadmap</a:t>
            </a:r>
          </a:p>
        </p:txBody>
      </p:sp>
      <p:sp>
        <p:nvSpPr>
          <p:cNvPr id="23" name="TextBox 23"/>
          <p:cNvSpPr txBox="1"/>
          <p:nvPr/>
        </p:nvSpPr>
        <p:spPr>
          <a:xfrm rot="157715">
            <a:off x="10786465" y="7032477"/>
            <a:ext cx="3132471" cy="547304"/>
          </a:xfrm>
          <a:prstGeom prst="rect">
            <a:avLst/>
          </a:prstGeom>
        </p:spPr>
        <p:txBody>
          <a:bodyPr lIns="0" tIns="0" rIns="0" bIns="0" rtlCol="0" anchor="t">
            <a:spAutoFit/>
          </a:bodyPr>
          <a:lstStyle/>
          <a:p>
            <a:pPr>
              <a:lnSpc>
                <a:spcPts val="4480"/>
              </a:lnSpc>
            </a:pPr>
            <a:r>
              <a:rPr lang="en-US" sz="3200">
                <a:solidFill>
                  <a:srgbClr val="FFFFFF"/>
                </a:solidFill>
                <a:latin typeface="Balsamiq Sans"/>
              </a:rPr>
              <a:t>Ask &amp; Answer</a:t>
            </a:r>
          </a:p>
        </p:txBody>
      </p:sp>
      <p:sp>
        <p:nvSpPr>
          <p:cNvPr id="24" name="Freeform 24"/>
          <p:cNvSpPr/>
          <p:nvPr/>
        </p:nvSpPr>
        <p:spPr>
          <a:xfrm rot="1277388">
            <a:off x="14852386" y="2934128"/>
            <a:ext cx="994212" cy="1103148"/>
          </a:xfrm>
          <a:custGeom>
            <a:avLst/>
            <a:gdLst/>
            <a:ahLst/>
            <a:cxnLst/>
            <a:rect l="l" t="t" r="r" b="b"/>
            <a:pathLst>
              <a:path w="994212" h="1103148">
                <a:moveTo>
                  <a:pt x="0" y="0"/>
                </a:moveTo>
                <a:lnTo>
                  <a:pt x="994212" y="0"/>
                </a:lnTo>
                <a:lnTo>
                  <a:pt x="994212" y="1103148"/>
                </a:lnTo>
                <a:lnTo>
                  <a:pt x="0" y="1103148"/>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vi-VN"/>
          </a:p>
        </p:txBody>
      </p:sp>
      <p:sp>
        <p:nvSpPr>
          <p:cNvPr id="25" name="Freeform 25"/>
          <p:cNvSpPr/>
          <p:nvPr/>
        </p:nvSpPr>
        <p:spPr>
          <a:xfrm rot="-765709">
            <a:off x="16206073" y="4845049"/>
            <a:ext cx="1268132" cy="1818110"/>
          </a:xfrm>
          <a:custGeom>
            <a:avLst/>
            <a:gdLst/>
            <a:ahLst/>
            <a:cxnLst/>
            <a:rect l="l" t="t" r="r" b="b"/>
            <a:pathLst>
              <a:path w="1268132" h="1818110">
                <a:moveTo>
                  <a:pt x="0" y="0"/>
                </a:moveTo>
                <a:lnTo>
                  <a:pt x="1268131" y="0"/>
                </a:lnTo>
                <a:lnTo>
                  <a:pt x="1268131" y="1818110"/>
                </a:lnTo>
                <a:lnTo>
                  <a:pt x="0" y="181811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grpSp>
        <p:nvGrpSpPr>
          <p:cNvPr id="3" name="Group 3"/>
          <p:cNvGrpSpPr/>
          <p:nvPr/>
        </p:nvGrpSpPr>
        <p:grpSpPr>
          <a:xfrm>
            <a:off x="3096667" y="1305568"/>
            <a:ext cx="12081104" cy="7675863"/>
            <a:chOff x="0" y="0"/>
            <a:chExt cx="3181854" cy="2021627"/>
          </a:xfrm>
        </p:grpSpPr>
        <p:sp>
          <p:nvSpPr>
            <p:cNvPr id="4" name="Freeform 4"/>
            <p:cNvSpPr/>
            <p:nvPr/>
          </p:nvSpPr>
          <p:spPr>
            <a:xfrm>
              <a:off x="0" y="0"/>
              <a:ext cx="3181854" cy="2021627"/>
            </a:xfrm>
            <a:custGeom>
              <a:avLst/>
              <a:gdLst/>
              <a:ahLst/>
              <a:cxnLst/>
              <a:rect l="l" t="t" r="r" b="b"/>
              <a:pathLst>
                <a:path w="3181854" h="2021627">
                  <a:moveTo>
                    <a:pt x="32682" y="0"/>
                  </a:moveTo>
                  <a:lnTo>
                    <a:pt x="3149172" y="0"/>
                  </a:lnTo>
                  <a:cubicBezTo>
                    <a:pt x="3157840" y="0"/>
                    <a:pt x="3166153" y="3443"/>
                    <a:pt x="3172282" y="9572"/>
                  </a:cubicBezTo>
                  <a:cubicBezTo>
                    <a:pt x="3178411" y="15702"/>
                    <a:pt x="3181854" y="24014"/>
                    <a:pt x="3181854" y="32682"/>
                  </a:cubicBezTo>
                  <a:lnTo>
                    <a:pt x="3181854" y="1988944"/>
                  </a:lnTo>
                  <a:cubicBezTo>
                    <a:pt x="3181854" y="2006994"/>
                    <a:pt x="3167222" y="2021627"/>
                    <a:pt x="3149172" y="2021627"/>
                  </a:cubicBezTo>
                  <a:lnTo>
                    <a:pt x="32682" y="2021627"/>
                  </a:lnTo>
                  <a:cubicBezTo>
                    <a:pt x="24014" y="2021627"/>
                    <a:pt x="15702" y="2018183"/>
                    <a:pt x="9572" y="2012054"/>
                  </a:cubicBezTo>
                  <a:cubicBezTo>
                    <a:pt x="3443" y="2005925"/>
                    <a:pt x="0" y="1997612"/>
                    <a:pt x="0" y="1988944"/>
                  </a:cubicBezTo>
                  <a:lnTo>
                    <a:pt x="0" y="32682"/>
                  </a:lnTo>
                  <a:cubicBezTo>
                    <a:pt x="0" y="24014"/>
                    <a:pt x="3443" y="15702"/>
                    <a:pt x="9572" y="9572"/>
                  </a:cubicBezTo>
                  <a:cubicBezTo>
                    <a:pt x="15702" y="3443"/>
                    <a:pt x="24014" y="0"/>
                    <a:pt x="32682" y="0"/>
                  </a:cubicBezTo>
                  <a:close/>
                </a:path>
              </a:pathLst>
            </a:custGeom>
            <a:solidFill>
              <a:srgbClr val="FFFFFA"/>
            </a:solidFill>
          </p:spPr>
          <p:txBody>
            <a:bodyPr/>
            <a:lstStyle/>
            <a:p>
              <a:endParaRPr lang="vi-VN"/>
            </a:p>
          </p:txBody>
        </p:sp>
        <p:sp>
          <p:nvSpPr>
            <p:cNvPr id="5" name="TextBox 5"/>
            <p:cNvSpPr txBox="1"/>
            <p:nvPr/>
          </p:nvSpPr>
          <p:spPr>
            <a:xfrm>
              <a:off x="0" y="-38100"/>
              <a:ext cx="3181854" cy="2059727"/>
            </a:xfrm>
            <a:prstGeom prst="rect">
              <a:avLst/>
            </a:prstGeom>
          </p:spPr>
          <p:txBody>
            <a:bodyPr lIns="50800" tIns="50800" rIns="50800" bIns="50800" rtlCol="0" anchor="ctr"/>
            <a:lstStyle/>
            <a:p>
              <a:pPr algn="ctr">
                <a:lnSpc>
                  <a:spcPts val="3488"/>
                </a:lnSpc>
              </a:pPr>
              <a:endParaRPr/>
            </a:p>
          </p:txBody>
        </p:sp>
      </p:grpSp>
      <p:grpSp>
        <p:nvGrpSpPr>
          <p:cNvPr id="6" name="Group 6"/>
          <p:cNvGrpSpPr/>
          <p:nvPr/>
        </p:nvGrpSpPr>
        <p:grpSpPr>
          <a:xfrm>
            <a:off x="4517531" y="2140471"/>
            <a:ext cx="9904428" cy="2615178"/>
            <a:chOff x="0" y="0"/>
            <a:chExt cx="13205904" cy="3486904"/>
          </a:xfrm>
        </p:grpSpPr>
        <p:sp>
          <p:nvSpPr>
            <p:cNvPr id="7" name="Freeform 7"/>
            <p:cNvSpPr/>
            <p:nvPr/>
          </p:nvSpPr>
          <p:spPr>
            <a:xfrm rot="-28797">
              <a:off x="216271" y="257495"/>
              <a:ext cx="12976562" cy="3175114"/>
            </a:xfrm>
            <a:custGeom>
              <a:avLst/>
              <a:gdLst/>
              <a:ahLst/>
              <a:cxnLst/>
              <a:rect l="l" t="t" r="r" b="b"/>
              <a:pathLst>
                <a:path w="12976562" h="3175114">
                  <a:moveTo>
                    <a:pt x="0" y="0"/>
                  </a:moveTo>
                  <a:lnTo>
                    <a:pt x="12976562" y="0"/>
                  </a:lnTo>
                  <a:lnTo>
                    <a:pt x="12976562" y="3175114"/>
                  </a:lnTo>
                  <a:lnTo>
                    <a:pt x="0" y="3175114"/>
                  </a:lnTo>
                  <a:lnTo>
                    <a:pt x="0" y="0"/>
                  </a:lnTo>
                  <a:close/>
                </a:path>
              </a:pathLst>
            </a:custGeom>
            <a:blipFill>
              <a:blip r:embed="rId3">
                <a:alphaModFix amt="70000"/>
              </a:blip>
              <a:stretch>
                <a:fillRect t="-40223" b="-33472"/>
              </a:stretch>
            </a:blipFill>
          </p:spPr>
          <p:txBody>
            <a:bodyPr/>
            <a:lstStyle/>
            <a:p>
              <a:endParaRPr lang="vi-VN"/>
            </a:p>
          </p:txBody>
        </p:sp>
        <p:sp>
          <p:nvSpPr>
            <p:cNvPr id="8" name="Freeform 8"/>
            <p:cNvSpPr/>
            <p:nvPr/>
          </p:nvSpPr>
          <p:spPr>
            <a:xfrm rot="-28797">
              <a:off x="13071" y="54295"/>
              <a:ext cx="12976562" cy="3175114"/>
            </a:xfrm>
            <a:custGeom>
              <a:avLst/>
              <a:gdLst/>
              <a:ahLst/>
              <a:cxnLst/>
              <a:rect l="l" t="t" r="r" b="b"/>
              <a:pathLst>
                <a:path w="12976562" h="3175114">
                  <a:moveTo>
                    <a:pt x="0" y="0"/>
                  </a:moveTo>
                  <a:lnTo>
                    <a:pt x="12976562" y="0"/>
                  </a:lnTo>
                  <a:lnTo>
                    <a:pt x="12976562" y="3175114"/>
                  </a:lnTo>
                  <a:lnTo>
                    <a:pt x="0" y="3175114"/>
                  </a:lnTo>
                  <a:lnTo>
                    <a:pt x="0" y="0"/>
                  </a:lnTo>
                  <a:close/>
                </a:path>
              </a:pathLst>
            </a:custGeom>
            <a:blipFill>
              <a:blip r:embed="rId4"/>
              <a:stretch>
                <a:fillRect t="-40223" b="-33472"/>
              </a:stretch>
            </a:blipFill>
          </p:spPr>
          <p:txBody>
            <a:bodyPr/>
            <a:lstStyle/>
            <a:p>
              <a:endParaRPr lang="vi-VN"/>
            </a:p>
          </p:txBody>
        </p:sp>
      </p:grpSp>
      <p:sp>
        <p:nvSpPr>
          <p:cNvPr id="9" name="TextBox 9"/>
          <p:cNvSpPr txBox="1"/>
          <p:nvPr/>
        </p:nvSpPr>
        <p:spPr>
          <a:xfrm rot="-10627">
            <a:off x="5230472" y="2283383"/>
            <a:ext cx="7712356" cy="1961712"/>
          </a:xfrm>
          <a:prstGeom prst="rect">
            <a:avLst/>
          </a:prstGeom>
        </p:spPr>
        <p:txBody>
          <a:bodyPr lIns="0" tIns="0" rIns="0" bIns="0" rtlCol="0" anchor="t">
            <a:spAutoFit/>
          </a:bodyPr>
          <a:lstStyle/>
          <a:p>
            <a:pPr algn="ctr">
              <a:lnSpc>
                <a:spcPts val="15894"/>
              </a:lnSpc>
            </a:pPr>
            <a:r>
              <a:rPr lang="en-US" sz="11353">
                <a:solidFill>
                  <a:srgbClr val="000000"/>
                </a:solidFill>
                <a:latin typeface="Bobby Jones Condensed Soft"/>
              </a:rPr>
              <a:t>INTRODUCTION</a:t>
            </a:r>
          </a:p>
        </p:txBody>
      </p:sp>
      <p:sp>
        <p:nvSpPr>
          <p:cNvPr id="10" name="TextBox 10"/>
          <p:cNvSpPr txBox="1"/>
          <p:nvPr/>
        </p:nvSpPr>
        <p:spPr>
          <a:xfrm>
            <a:off x="3906556" y="5566954"/>
            <a:ext cx="10474887" cy="2131732"/>
          </a:xfrm>
          <a:prstGeom prst="rect">
            <a:avLst/>
          </a:prstGeom>
        </p:spPr>
        <p:txBody>
          <a:bodyPr lIns="0" tIns="0" rIns="0" bIns="0" rtlCol="0" anchor="t">
            <a:spAutoFit/>
          </a:bodyPr>
          <a:lstStyle/>
          <a:p>
            <a:pPr algn="ctr">
              <a:lnSpc>
                <a:spcPts val="4252"/>
              </a:lnSpc>
            </a:pPr>
            <a:r>
              <a:rPr lang="en-US" sz="3221" dirty="0">
                <a:solidFill>
                  <a:srgbClr val="000000"/>
                </a:solidFill>
                <a:latin typeface="Balsamiq Sans"/>
              </a:rPr>
              <a:t>Today, we're discussing why we chose to build an Airline Ticket Booking App. It's all about simplifying travel planning and adapting to the digital age. Stick around to see how we're making it happen!</a:t>
            </a:r>
          </a:p>
        </p:txBody>
      </p:sp>
      <p:sp>
        <p:nvSpPr>
          <p:cNvPr id="11" name="Freeform 11"/>
          <p:cNvSpPr/>
          <p:nvPr/>
        </p:nvSpPr>
        <p:spPr>
          <a:xfrm>
            <a:off x="15448080" y="1305568"/>
            <a:ext cx="2143014" cy="3089030"/>
          </a:xfrm>
          <a:custGeom>
            <a:avLst/>
            <a:gdLst/>
            <a:ahLst/>
            <a:cxnLst/>
            <a:rect l="l" t="t" r="r" b="b"/>
            <a:pathLst>
              <a:path w="2143014" h="3089030">
                <a:moveTo>
                  <a:pt x="0" y="0"/>
                </a:moveTo>
                <a:lnTo>
                  <a:pt x="2143014" y="0"/>
                </a:lnTo>
                <a:lnTo>
                  <a:pt x="2143014" y="3089030"/>
                </a:lnTo>
                <a:lnTo>
                  <a:pt x="0" y="3089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2" name="Freeform 12"/>
          <p:cNvSpPr/>
          <p:nvPr/>
        </p:nvSpPr>
        <p:spPr>
          <a:xfrm rot="-765709">
            <a:off x="909243" y="7310368"/>
            <a:ext cx="1651989" cy="2368442"/>
          </a:xfrm>
          <a:custGeom>
            <a:avLst/>
            <a:gdLst/>
            <a:ahLst/>
            <a:cxnLst/>
            <a:rect l="l" t="t" r="r" b="b"/>
            <a:pathLst>
              <a:path w="1651989" h="2368442">
                <a:moveTo>
                  <a:pt x="0" y="0"/>
                </a:moveTo>
                <a:lnTo>
                  <a:pt x="1651988" y="0"/>
                </a:lnTo>
                <a:lnTo>
                  <a:pt x="1651988" y="2368442"/>
                </a:lnTo>
                <a:lnTo>
                  <a:pt x="0" y="23684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3" name="Freeform 13"/>
          <p:cNvSpPr/>
          <p:nvPr/>
        </p:nvSpPr>
        <p:spPr>
          <a:xfrm rot="-485834" flipH="1">
            <a:off x="14251158" y="7059692"/>
            <a:ext cx="3703317" cy="3333514"/>
          </a:xfrm>
          <a:custGeom>
            <a:avLst/>
            <a:gdLst/>
            <a:ahLst/>
            <a:cxnLst/>
            <a:rect l="l" t="t" r="r" b="b"/>
            <a:pathLst>
              <a:path w="3703317" h="3333514">
                <a:moveTo>
                  <a:pt x="3703317" y="0"/>
                </a:moveTo>
                <a:lnTo>
                  <a:pt x="0" y="0"/>
                </a:lnTo>
                <a:lnTo>
                  <a:pt x="0" y="3333514"/>
                </a:lnTo>
                <a:lnTo>
                  <a:pt x="3703317" y="3333514"/>
                </a:lnTo>
                <a:lnTo>
                  <a:pt x="3703317" y="0"/>
                </a:lnTo>
                <a:close/>
              </a:path>
            </a:pathLst>
          </a:custGeom>
          <a:blipFill>
            <a:blip r:embed="rId9">
              <a:extLst>
                <a:ext uri="{96DAC541-7B7A-43D3-8B79-37D633B846F1}">
                  <asvg:svgBlip xmlns:asvg="http://schemas.microsoft.com/office/drawing/2016/SVG/main" r:embed="rId10"/>
                </a:ext>
              </a:extLst>
            </a:blip>
            <a:stretch>
              <a:fillRect l="-43918"/>
            </a:stretch>
          </a:blipFill>
        </p:spPr>
        <p:txBody>
          <a:bodyPr/>
          <a:lstStyle/>
          <a:p>
            <a:endParaRPr lang="vi-VN"/>
          </a:p>
        </p:txBody>
      </p:sp>
      <p:sp>
        <p:nvSpPr>
          <p:cNvPr id="14" name="Freeform 14"/>
          <p:cNvSpPr/>
          <p:nvPr/>
        </p:nvSpPr>
        <p:spPr>
          <a:xfrm rot="-485834" flipH="1">
            <a:off x="69321" y="1177940"/>
            <a:ext cx="3703317" cy="3333514"/>
          </a:xfrm>
          <a:custGeom>
            <a:avLst/>
            <a:gdLst/>
            <a:ahLst/>
            <a:cxnLst/>
            <a:rect l="l" t="t" r="r" b="b"/>
            <a:pathLst>
              <a:path w="3703317" h="3333514">
                <a:moveTo>
                  <a:pt x="3703316" y="0"/>
                </a:moveTo>
                <a:lnTo>
                  <a:pt x="0" y="0"/>
                </a:lnTo>
                <a:lnTo>
                  <a:pt x="0" y="3333513"/>
                </a:lnTo>
                <a:lnTo>
                  <a:pt x="3703316" y="3333513"/>
                </a:lnTo>
                <a:lnTo>
                  <a:pt x="3703316" y="0"/>
                </a:lnTo>
                <a:close/>
              </a:path>
            </a:pathLst>
          </a:custGeom>
          <a:blipFill>
            <a:blip r:embed="rId9">
              <a:extLst>
                <a:ext uri="{96DAC541-7B7A-43D3-8B79-37D633B846F1}">
                  <asvg:svgBlip xmlns:asvg="http://schemas.microsoft.com/office/drawing/2016/SVG/main" r:embed="rId10"/>
                </a:ext>
              </a:extLst>
            </a:blip>
            <a:stretch>
              <a:fillRect l="-43918"/>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dirty="0"/>
          </a:p>
        </p:txBody>
      </p:sp>
      <p:sp>
        <p:nvSpPr>
          <p:cNvPr id="3" name="Freeform 3"/>
          <p:cNvSpPr/>
          <p:nvPr/>
        </p:nvSpPr>
        <p:spPr>
          <a:xfrm rot="-10800000">
            <a:off x="5634922" y="3917192"/>
            <a:ext cx="6436066" cy="2036629"/>
          </a:xfrm>
          <a:custGeom>
            <a:avLst/>
            <a:gdLst/>
            <a:ahLst/>
            <a:cxnLst/>
            <a:rect l="l" t="t" r="r" b="b"/>
            <a:pathLst>
              <a:path w="3246469" h="791609">
                <a:moveTo>
                  <a:pt x="0" y="0"/>
                </a:moveTo>
                <a:lnTo>
                  <a:pt x="3246469" y="0"/>
                </a:lnTo>
                <a:lnTo>
                  <a:pt x="3246469" y="791609"/>
                </a:lnTo>
                <a:lnTo>
                  <a:pt x="0" y="791609"/>
                </a:lnTo>
                <a:lnTo>
                  <a:pt x="0" y="0"/>
                </a:lnTo>
                <a:close/>
              </a:path>
            </a:pathLst>
          </a:custGeom>
          <a:blipFill>
            <a:blip r:embed="rId3"/>
            <a:stretch>
              <a:fillRect t="-26385" b="-17699"/>
            </a:stretch>
          </a:blipFill>
        </p:spPr>
        <p:txBody>
          <a:bodyPr/>
          <a:lstStyle/>
          <a:p>
            <a:endParaRPr lang="vi-VN"/>
          </a:p>
        </p:txBody>
      </p:sp>
      <p:sp>
        <p:nvSpPr>
          <p:cNvPr id="4" name="Freeform 4"/>
          <p:cNvSpPr/>
          <p:nvPr/>
        </p:nvSpPr>
        <p:spPr>
          <a:xfrm>
            <a:off x="5446056" y="1358808"/>
            <a:ext cx="7175852" cy="2244085"/>
          </a:xfrm>
          <a:custGeom>
            <a:avLst/>
            <a:gdLst/>
            <a:ahLst/>
            <a:cxnLst/>
            <a:rect l="l" t="t" r="r" b="b"/>
            <a:pathLst>
              <a:path w="7175852" h="2244085">
                <a:moveTo>
                  <a:pt x="0" y="0"/>
                </a:moveTo>
                <a:lnTo>
                  <a:pt x="7175852" y="0"/>
                </a:lnTo>
                <a:lnTo>
                  <a:pt x="7175852" y="2244084"/>
                </a:lnTo>
                <a:lnTo>
                  <a:pt x="0" y="2244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2490082" flipH="1">
            <a:off x="4677716" y="1312588"/>
            <a:ext cx="2190210" cy="1138909"/>
          </a:xfrm>
          <a:custGeom>
            <a:avLst/>
            <a:gdLst/>
            <a:ahLst/>
            <a:cxnLst/>
            <a:rect l="l" t="t" r="r" b="b"/>
            <a:pathLst>
              <a:path w="2190210" h="1138909">
                <a:moveTo>
                  <a:pt x="2190210" y="0"/>
                </a:moveTo>
                <a:lnTo>
                  <a:pt x="0" y="0"/>
                </a:lnTo>
                <a:lnTo>
                  <a:pt x="0" y="1138909"/>
                </a:lnTo>
                <a:lnTo>
                  <a:pt x="2190210" y="1138909"/>
                </a:lnTo>
                <a:lnTo>
                  <a:pt x="219021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TextBox 6"/>
          <p:cNvSpPr txBox="1"/>
          <p:nvPr/>
        </p:nvSpPr>
        <p:spPr>
          <a:xfrm>
            <a:off x="5831340" y="4408075"/>
            <a:ext cx="6239648" cy="521297"/>
          </a:xfrm>
          <a:prstGeom prst="rect">
            <a:avLst/>
          </a:prstGeom>
        </p:spPr>
        <p:txBody>
          <a:bodyPr wrap="square" lIns="0" tIns="0" rIns="0" bIns="0" rtlCol="0" anchor="t">
            <a:spAutoFit/>
          </a:bodyPr>
          <a:lstStyle/>
          <a:p>
            <a:pPr algn="ctr">
              <a:lnSpc>
                <a:spcPts val="3488"/>
              </a:lnSpc>
            </a:pPr>
            <a:r>
              <a:rPr lang="en-US" sz="4800" spc="71" dirty="0">
                <a:solidFill>
                  <a:srgbClr val="FFFFF4"/>
                </a:solidFill>
                <a:latin typeface="Balsamiq Sans Bold"/>
              </a:rPr>
              <a:t>Thach Sang</a:t>
            </a:r>
          </a:p>
        </p:txBody>
      </p:sp>
      <p:sp>
        <p:nvSpPr>
          <p:cNvPr id="7" name="Freeform 7"/>
          <p:cNvSpPr/>
          <p:nvPr/>
        </p:nvSpPr>
        <p:spPr>
          <a:xfrm>
            <a:off x="15099392" y="1682976"/>
            <a:ext cx="1518621" cy="1907217"/>
          </a:xfrm>
          <a:custGeom>
            <a:avLst/>
            <a:gdLst/>
            <a:ahLst/>
            <a:cxnLst/>
            <a:rect l="l" t="t" r="r" b="b"/>
            <a:pathLst>
              <a:path w="1518621" h="1907217">
                <a:moveTo>
                  <a:pt x="0" y="0"/>
                </a:moveTo>
                <a:lnTo>
                  <a:pt x="1518621" y="0"/>
                </a:lnTo>
                <a:lnTo>
                  <a:pt x="1518621" y="1907217"/>
                </a:lnTo>
                <a:lnTo>
                  <a:pt x="0" y="19072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TextBox 8"/>
          <p:cNvSpPr txBox="1"/>
          <p:nvPr/>
        </p:nvSpPr>
        <p:spPr>
          <a:xfrm rot="9985">
            <a:off x="5267431" y="1465403"/>
            <a:ext cx="7594298" cy="1776896"/>
          </a:xfrm>
          <a:prstGeom prst="rect">
            <a:avLst/>
          </a:prstGeom>
        </p:spPr>
        <p:txBody>
          <a:bodyPr lIns="0" tIns="0" rIns="0" bIns="0" rtlCol="0" anchor="t">
            <a:spAutoFit/>
          </a:bodyPr>
          <a:lstStyle/>
          <a:p>
            <a:pPr algn="ctr">
              <a:lnSpc>
                <a:spcPts val="14250"/>
              </a:lnSpc>
            </a:pPr>
            <a:r>
              <a:rPr lang="en-US" sz="10178">
                <a:solidFill>
                  <a:srgbClr val="FFFFFF"/>
                </a:solidFill>
                <a:latin typeface="Bobby Jones Condensed Soft"/>
              </a:rPr>
              <a:t>THE TEAM</a:t>
            </a:r>
          </a:p>
        </p:txBody>
      </p:sp>
      <p:sp>
        <p:nvSpPr>
          <p:cNvPr id="12" name="Freeform 12"/>
          <p:cNvSpPr/>
          <p:nvPr/>
        </p:nvSpPr>
        <p:spPr>
          <a:xfrm>
            <a:off x="5000363" y="5230091"/>
            <a:ext cx="7924194" cy="2036629"/>
          </a:xfrm>
          <a:custGeom>
            <a:avLst/>
            <a:gdLst/>
            <a:ahLst/>
            <a:cxnLst/>
            <a:rect l="l" t="t" r="r" b="b"/>
            <a:pathLst>
              <a:path w="3997108" h="791609">
                <a:moveTo>
                  <a:pt x="0" y="0"/>
                </a:moveTo>
                <a:lnTo>
                  <a:pt x="3997108" y="0"/>
                </a:lnTo>
                <a:lnTo>
                  <a:pt x="3997108" y="791609"/>
                </a:lnTo>
                <a:lnTo>
                  <a:pt x="0" y="791609"/>
                </a:lnTo>
                <a:lnTo>
                  <a:pt x="0" y="0"/>
                </a:lnTo>
                <a:close/>
              </a:path>
            </a:pathLst>
          </a:custGeom>
          <a:blipFill>
            <a:blip r:embed="rId10"/>
            <a:stretch>
              <a:fillRect t="-49695" b="-64902"/>
            </a:stretch>
          </a:blipFill>
        </p:spPr>
        <p:txBody>
          <a:bodyPr/>
          <a:lstStyle/>
          <a:p>
            <a:endParaRPr lang="vi-VN"/>
          </a:p>
        </p:txBody>
      </p:sp>
      <p:sp>
        <p:nvSpPr>
          <p:cNvPr id="13" name="TextBox 13"/>
          <p:cNvSpPr txBox="1"/>
          <p:nvPr/>
        </p:nvSpPr>
        <p:spPr>
          <a:xfrm>
            <a:off x="5457351" y="5841538"/>
            <a:ext cx="7010217" cy="490519"/>
          </a:xfrm>
          <a:prstGeom prst="rect">
            <a:avLst/>
          </a:prstGeom>
        </p:spPr>
        <p:txBody>
          <a:bodyPr wrap="square" lIns="0" tIns="0" rIns="0" bIns="0" rtlCol="0" anchor="t">
            <a:spAutoFit/>
          </a:bodyPr>
          <a:lstStyle/>
          <a:p>
            <a:pPr algn="ctr">
              <a:lnSpc>
                <a:spcPts val="3488"/>
              </a:lnSpc>
            </a:pPr>
            <a:r>
              <a:rPr lang="en-US" sz="4000" spc="71" dirty="0">
                <a:solidFill>
                  <a:srgbClr val="000000"/>
                </a:solidFill>
                <a:latin typeface="Balsamiq Sans Bold"/>
              </a:rPr>
              <a:t>Le Dang Thuong</a:t>
            </a:r>
          </a:p>
        </p:txBody>
      </p:sp>
      <p:sp>
        <p:nvSpPr>
          <p:cNvPr id="17" name="Freeform 17"/>
          <p:cNvSpPr/>
          <p:nvPr/>
        </p:nvSpPr>
        <p:spPr>
          <a:xfrm>
            <a:off x="5151450" y="6655427"/>
            <a:ext cx="7599428" cy="2036629"/>
          </a:xfrm>
          <a:custGeom>
            <a:avLst/>
            <a:gdLst/>
            <a:ahLst/>
            <a:cxnLst/>
            <a:rect l="l" t="t" r="r" b="b"/>
            <a:pathLst>
              <a:path w="3833290" h="791609">
                <a:moveTo>
                  <a:pt x="0" y="0"/>
                </a:moveTo>
                <a:lnTo>
                  <a:pt x="3833290" y="0"/>
                </a:lnTo>
                <a:lnTo>
                  <a:pt x="3833290" y="791609"/>
                </a:lnTo>
                <a:lnTo>
                  <a:pt x="0" y="791609"/>
                </a:lnTo>
                <a:lnTo>
                  <a:pt x="0" y="0"/>
                </a:lnTo>
                <a:close/>
              </a:path>
            </a:pathLst>
          </a:custGeom>
          <a:blipFill>
            <a:blip r:embed="rId11"/>
            <a:stretch>
              <a:fillRect t="-4464" b="-42744"/>
            </a:stretch>
          </a:blipFill>
        </p:spPr>
        <p:txBody>
          <a:bodyPr/>
          <a:lstStyle/>
          <a:p>
            <a:endParaRPr lang="vi-VN"/>
          </a:p>
        </p:txBody>
      </p:sp>
      <p:sp>
        <p:nvSpPr>
          <p:cNvPr id="18" name="TextBox 18"/>
          <p:cNvSpPr txBox="1"/>
          <p:nvPr/>
        </p:nvSpPr>
        <p:spPr>
          <a:xfrm>
            <a:off x="5873967" y="7420787"/>
            <a:ext cx="6239648" cy="505908"/>
          </a:xfrm>
          <a:prstGeom prst="rect">
            <a:avLst/>
          </a:prstGeom>
        </p:spPr>
        <p:txBody>
          <a:bodyPr wrap="square" lIns="0" tIns="0" rIns="0" bIns="0" rtlCol="0" anchor="t">
            <a:spAutoFit/>
          </a:bodyPr>
          <a:lstStyle/>
          <a:p>
            <a:pPr algn="ctr">
              <a:lnSpc>
                <a:spcPts val="3488"/>
              </a:lnSpc>
            </a:pPr>
            <a:r>
              <a:rPr lang="en-US" sz="4400" spc="71" dirty="0">
                <a:solidFill>
                  <a:srgbClr val="FFFFF4"/>
                </a:solidFill>
                <a:latin typeface="Balsamiq Sans Bold"/>
              </a:rPr>
              <a:t>Nguyen Trung Tinh</a:t>
            </a:r>
          </a:p>
        </p:txBody>
      </p:sp>
      <p:sp>
        <p:nvSpPr>
          <p:cNvPr id="22" name="Freeform 22"/>
          <p:cNvSpPr/>
          <p:nvPr/>
        </p:nvSpPr>
        <p:spPr>
          <a:xfrm rot="-765709">
            <a:off x="664873" y="7044868"/>
            <a:ext cx="1702282" cy="2440548"/>
          </a:xfrm>
          <a:custGeom>
            <a:avLst/>
            <a:gdLst/>
            <a:ahLst/>
            <a:cxnLst/>
            <a:rect l="l" t="t" r="r" b="b"/>
            <a:pathLst>
              <a:path w="1702282" h="2440548">
                <a:moveTo>
                  <a:pt x="0" y="0"/>
                </a:moveTo>
                <a:lnTo>
                  <a:pt x="1702282" y="0"/>
                </a:lnTo>
                <a:lnTo>
                  <a:pt x="1702282" y="2440548"/>
                </a:lnTo>
                <a:lnTo>
                  <a:pt x="0" y="24405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grpSp>
        <p:nvGrpSpPr>
          <p:cNvPr id="3" name="Group 3"/>
          <p:cNvGrpSpPr>
            <a:grpSpLocks noChangeAspect="1"/>
          </p:cNvGrpSpPr>
          <p:nvPr/>
        </p:nvGrpSpPr>
        <p:grpSpPr>
          <a:xfrm>
            <a:off x="12409706" y="4249639"/>
            <a:ext cx="4849594" cy="5008661"/>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380" r="-4380"/>
              </a:stretch>
            </a:blipFill>
          </p:spPr>
          <p:txBody>
            <a:bodyPr/>
            <a:lstStyle/>
            <a:p>
              <a:endParaRPr lang="vi-VN"/>
            </a:p>
          </p:txBody>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txBody>
            <a:bodyPr/>
            <a:lstStyle/>
            <a:p>
              <a:endParaRPr lang="vi-VN"/>
            </a:p>
          </p:txBody>
        </p:sp>
      </p:grpSp>
      <p:grpSp>
        <p:nvGrpSpPr>
          <p:cNvPr id="6" name="Group 6"/>
          <p:cNvGrpSpPr>
            <a:grpSpLocks noChangeAspect="1"/>
          </p:cNvGrpSpPr>
          <p:nvPr/>
        </p:nvGrpSpPr>
        <p:grpSpPr>
          <a:xfrm>
            <a:off x="1028700" y="587626"/>
            <a:ext cx="5426207" cy="5604187"/>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1345" r="-85370"/>
              </a:stretch>
            </a:blipFill>
          </p:spPr>
          <p:txBody>
            <a:bodyPr/>
            <a:lstStyle/>
            <a:p>
              <a:endParaRPr lang="vi-VN"/>
            </a:p>
          </p:txBody>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txBody>
            <a:bodyPr/>
            <a:lstStyle/>
            <a:p>
              <a:endParaRPr lang="vi-VN"/>
            </a:p>
          </p:txBody>
        </p:sp>
      </p:grpSp>
      <p:grpSp>
        <p:nvGrpSpPr>
          <p:cNvPr id="9" name="Group 9"/>
          <p:cNvGrpSpPr>
            <a:grpSpLocks noChangeAspect="1"/>
          </p:cNvGrpSpPr>
          <p:nvPr/>
        </p:nvGrpSpPr>
        <p:grpSpPr>
          <a:xfrm>
            <a:off x="6719203" y="3951876"/>
            <a:ext cx="5426207" cy="5604187"/>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3459" r="-3459"/>
              </a:stretch>
            </a:blipFill>
          </p:spPr>
          <p:txBody>
            <a:bodyPr/>
            <a:lstStyle/>
            <a:p>
              <a:endParaRPr lang="vi-VN"/>
            </a:p>
          </p:txBody>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txBody>
            <a:bodyPr/>
            <a:lstStyle/>
            <a:p>
              <a:endParaRPr lang="vi-VN"/>
            </a:p>
          </p:txBody>
        </p:sp>
      </p:grpSp>
      <p:sp>
        <p:nvSpPr>
          <p:cNvPr id="12" name="Freeform 12"/>
          <p:cNvSpPr/>
          <p:nvPr/>
        </p:nvSpPr>
        <p:spPr>
          <a:xfrm rot="96201">
            <a:off x="8103378" y="1148777"/>
            <a:ext cx="8612656" cy="2120867"/>
          </a:xfrm>
          <a:custGeom>
            <a:avLst/>
            <a:gdLst/>
            <a:ahLst/>
            <a:cxnLst/>
            <a:rect l="l" t="t" r="r" b="b"/>
            <a:pathLst>
              <a:path w="8612656" h="2120867">
                <a:moveTo>
                  <a:pt x="0" y="0"/>
                </a:moveTo>
                <a:lnTo>
                  <a:pt x="8612656" y="0"/>
                </a:lnTo>
                <a:lnTo>
                  <a:pt x="8612656" y="2120866"/>
                </a:lnTo>
                <a:lnTo>
                  <a:pt x="0" y="2120866"/>
                </a:lnTo>
                <a:lnTo>
                  <a:pt x="0" y="0"/>
                </a:lnTo>
                <a:close/>
              </a:path>
            </a:pathLst>
          </a:custGeom>
          <a:blipFill>
            <a:blip r:embed="rId6"/>
            <a:stretch>
              <a:fillRect/>
            </a:stretch>
          </a:blipFill>
        </p:spPr>
        <p:txBody>
          <a:bodyPr/>
          <a:lstStyle/>
          <a:p>
            <a:endParaRPr lang="vi-VN"/>
          </a:p>
        </p:txBody>
      </p:sp>
      <p:sp>
        <p:nvSpPr>
          <p:cNvPr id="13" name="TextBox 13"/>
          <p:cNvSpPr txBox="1"/>
          <p:nvPr/>
        </p:nvSpPr>
        <p:spPr>
          <a:xfrm rot="-43923">
            <a:off x="8295079" y="1342501"/>
            <a:ext cx="8229252" cy="1552443"/>
          </a:xfrm>
          <a:prstGeom prst="rect">
            <a:avLst/>
          </a:prstGeom>
        </p:spPr>
        <p:txBody>
          <a:bodyPr lIns="0" tIns="0" rIns="0" bIns="0" rtlCol="0" anchor="t">
            <a:spAutoFit/>
          </a:bodyPr>
          <a:lstStyle/>
          <a:p>
            <a:pPr algn="ctr">
              <a:lnSpc>
                <a:spcPts val="12599"/>
              </a:lnSpc>
            </a:pPr>
            <a:r>
              <a:rPr lang="en-US" sz="9000">
                <a:solidFill>
                  <a:srgbClr val="FFFFFF"/>
                </a:solidFill>
                <a:latin typeface="Bobby Jones Condensed Soft"/>
              </a:rPr>
              <a:t>PROJECT OVERVIEW</a:t>
            </a:r>
          </a:p>
        </p:txBody>
      </p:sp>
      <p:sp>
        <p:nvSpPr>
          <p:cNvPr id="14" name="Freeform 14"/>
          <p:cNvSpPr/>
          <p:nvPr/>
        </p:nvSpPr>
        <p:spPr>
          <a:xfrm>
            <a:off x="5831869" y="696615"/>
            <a:ext cx="1774668" cy="2228782"/>
          </a:xfrm>
          <a:custGeom>
            <a:avLst/>
            <a:gdLst/>
            <a:ahLst/>
            <a:cxnLst/>
            <a:rect l="l" t="t" r="r" b="b"/>
            <a:pathLst>
              <a:path w="1774668" h="2228782">
                <a:moveTo>
                  <a:pt x="0" y="0"/>
                </a:moveTo>
                <a:lnTo>
                  <a:pt x="1774668" y="0"/>
                </a:lnTo>
                <a:lnTo>
                  <a:pt x="1774668" y="2228783"/>
                </a:lnTo>
                <a:lnTo>
                  <a:pt x="0" y="2228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5" name="Freeform 15"/>
          <p:cNvSpPr/>
          <p:nvPr/>
        </p:nvSpPr>
        <p:spPr>
          <a:xfrm rot="2469203">
            <a:off x="15417190" y="1058987"/>
            <a:ext cx="2049176" cy="1065571"/>
          </a:xfrm>
          <a:custGeom>
            <a:avLst/>
            <a:gdLst/>
            <a:ahLst/>
            <a:cxnLst/>
            <a:rect l="l" t="t" r="r" b="b"/>
            <a:pathLst>
              <a:path w="2049176" h="1065571">
                <a:moveTo>
                  <a:pt x="0" y="0"/>
                </a:moveTo>
                <a:lnTo>
                  <a:pt x="2049176" y="0"/>
                </a:lnTo>
                <a:lnTo>
                  <a:pt x="2049176" y="1065572"/>
                </a:lnTo>
                <a:lnTo>
                  <a:pt x="0" y="10655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6" name="TextBox 16"/>
          <p:cNvSpPr txBox="1"/>
          <p:nvPr/>
        </p:nvSpPr>
        <p:spPr>
          <a:xfrm>
            <a:off x="1028700" y="6514954"/>
            <a:ext cx="5423803" cy="3041109"/>
          </a:xfrm>
          <a:prstGeom prst="rect">
            <a:avLst/>
          </a:prstGeom>
        </p:spPr>
        <p:txBody>
          <a:bodyPr lIns="0" tIns="0" rIns="0" bIns="0" rtlCol="0" anchor="t">
            <a:spAutoFit/>
          </a:bodyPr>
          <a:lstStyle/>
          <a:p>
            <a:pPr algn="just">
              <a:lnSpc>
                <a:spcPts val="3004"/>
              </a:lnSpc>
            </a:pPr>
            <a:r>
              <a:rPr lang="en-US" sz="2146">
                <a:solidFill>
                  <a:srgbClr val="000000"/>
                </a:solidFill>
                <a:latin typeface="Balsamiq Sans"/>
              </a:rPr>
              <a:t>Welcome to our Project Overview: Airline Ticket Booking App. Our mission is to streamline flight bookings, offering features like user registration, real-time flight data, and secure payments. With a focus on user experience and industry innovation, we aim to transform the way people book flights, contributing to the digital evolution of travel.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sp>
        <p:nvSpPr>
          <p:cNvPr id="3" name="Freeform 3"/>
          <p:cNvSpPr/>
          <p:nvPr/>
        </p:nvSpPr>
        <p:spPr>
          <a:xfrm>
            <a:off x="5749052" y="1559708"/>
            <a:ext cx="6801579" cy="1870279"/>
          </a:xfrm>
          <a:custGeom>
            <a:avLst/>
            <a:gdLst/>
            <a:ahLst/>
            <a:cxnLst/>
            <a:rect l="l" t="t" r="r" b="b"/>
            <a:pathLst>
              <a:path w="6801579" h="1870279">
                <a:moveTo>
                  <a:pt x="0" y="0"/>
                </a:moveTo>
                <a:lnTo>
                  <a:pt x="6801578" y="0"/>
                </a:lnTo>
                <a:lnTo>
                  <a:pt x="6801578" y="1870279"/>
                </a:lnTo>
                <a:lnTo>
                  <a:pt x="0" y="1870279"/>
                </a:lnTo>
                <a:lnTo>
                  <a:pt x="0" y="0"/>
                </a:lnTo>
                <a:close/>
              </a:path>
            </a:pathLst>
          </a:custGeom>
          <a:blipFill>
            <a:blip r:embed="rId3"/>
            <a:stretch>
              <a:fillRect b="-10554"/>
            </a:stretch>
          </a:blipFill>
        </p:spPr>
        <p:txBody>
          <a:bodyPr/>
          <a:lstStyle/>
          <a:p>
            <a:endParaRPr lang="vi-VN"/>
          </a:p>
        </p:txBody>
      </p:sp>
      <p:sp>
        <p:nvSpPr>
          <p:cNvPr id="4" name="TextBox 4"/>
          <p:cNvSpPr txBox="1"/>
          <p:nvPr/>
        </p:nvSpPr>
        <p:spPr>
          <a:xfrm>
            <a:off x="5939620" y="1490889"/>
            <a:ext cx="6420442" cy="1779318"/>
          </a:xfrm>
          <a:prstGeom prst="rect">
            <a:avLst/>
          </a:prstGeom>
        </p:spPr>
        <p:txBody>
          <a:bodyPr lIns="0" tIns="0" rIns="0" bIns="0" rtlCol="0" anchor="t">
            <a:spAutoFit/>
          </a:bodyPr>
          <a:lstStyle/>
          <a:p>
            <a:pPr algn="ctr">
              <a:lnSpc>
                <a:spcPts val="14277"/>
              </a:lnSpc>
            </a:pPr>
            <a:r>
              <a:rPr lang="en-US" sz="10198">
                <a:solidFill>
                  <a:srgbClr val="FFFFFF"/>
                </a:solidFill>
                <a:latin typeface="Bobby Jones Condensed Soft"/>
              </a:rPr>
              <a:t>ARCHITECTURE</a:t>
            </a:r>
          </a:p>
        </p:txBody>
      </p:sp>
      <p:sp>
        <p:nvSpPr>
          <p:cNvPr id="5" name="Freeform 5"/>
          <p:cNvSpPr/>
          <p:nvPr/>
        </p:nvSpPr>
        <p:spPr>
          <a:xfrm rot="-485834" flipH="1">
            <a:off x="14368375" y="-307503"/>
            <a:ext cx="3703317" cy="3333514"/>
          </a:xfrm>
          <a:custGeom>
            <a:avLst/>
            <a:gdLst/>
            <a:ahLst/>
            <a:cxnLst/>
            <a:rect l="l" t="t" r="r" b="b"/>
            <a:pathLst>
              <a:path w="3703317" h="3333514">
                <a:moveTo>
                  <a:pt x="3703316" y="0"/>
                </a:moveTo>
                <a:lnTo>
                  <a:pt x="0" y="0"/>
                </a:lnTo>
                <a:lnTo>
                  <a:pt x="0" y="3333514"/>
                </a:lnTo>
                <a:lnTo>
                  <a:pt x="3703316" y="3333514"/>
                </a:lnTo>
                <a:lnTo>
                  <a:pt x="3703316" y="0"/>
                </a:lnTo>
                <a:close/>
              </a:path>
            </a:pathLst>
          </a:custGeom>
          <a:blipFill>
            <a:blip r:embed="rId4">
              <a:extLst>
                <a:ext uri="{96DAC541-7B7A-43D3-8B79-37D633B846F1}">
                  <asvg:svgBlip xmlns:asvg="http://schemas.microsoft.com/office/drawing/2016/SVG/main" r:embed="rId5"/>
                </a:ext>
              </a:extLst>
            </a:blip>
            <a:stretch>
              <a:fillRect l="-43918"/>
            </a:stretch>
          </a:blipFill>
        </p:spPr>
        <p:txBody>
          <a:bodyPr/>
          <a:lstStyle/>
          <a:p>
            <a:endParaRPr lang="vi-VN"/>
          </a:p>
        </p:txBody>
      </p:sp>
      <p:sp>
        <p:nvSpPr>
          <p:cNvPr id="6" name="Freeform 6"/>
          <p:cNvSpPr/>
          <p:nvPr/>
        </p:nvSpPr>
        <p:spPr>
          <a:xfrm rot="-439770">
            <a:off x="11527115" y="1008754"/>
            <a:ext cx="1106339" cy="1227560"/>
          </a:xfrm>
          <a:custGeom>
            <a:avLst/>
            <a:gdLst/>
            <a:ahLst/>
            <a:cxnLst/>
            <a:rect l="l" t="t" r="r" b="b"/>
            <a:pathLst>
              <a:path w="1106339" h="1227560">
                <a:moveTo>
                  <a:pt x="0" y="0"/>
                </a:moveTo>
                <a:lnTo>
                  <a:pt x="1106339" y="0"/>
                </a:lnTo>
                <a:lnTo>
                  <a:pt x="1106339" y="1227560"/>
                </a:lnTo>
                <a:lnTo>
                  <a:pt x="0" y="12275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rot="2119370">
            <a:off x="1630036" y="562839"/>
            <a:ext cx="1615942" cy="2978694"/>
          </a:xfrm>
          <a:custGeom>
            <a:avLst/>
            <a:gdLst/>
            <a:ahLst/>
            <a:cxnLst/>
            <a:rect l="l" t="t" r="r" b="b"/>
            <a:pathLst>
              <a:path w="1615942" h="2978694">
                <a:moveTo>
                  <a:pt x="0" y="0"/>
                </a:moveTo>
                <a:lnTo>
                  <a:pt x="1615942" y="0"/>
                </a:lnTo>
                <a:lnTo>
                  <a:pt x="1615942" y="2978694"/>
                </a:lnTo>
                <a:lnTo>
                  <a:pt x="0" y="2978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a:off x="1830836" y="4180315"/>
            <a:ext cx="14626327" cy="4368903"/>
          </a:xfrm>
          <a:custGeom>
            <a:avLst/>
            <a:gdLst/>
            <a:ahLst/>
            <a:cxnLst/>
            <a:rect l="l" t="t" r="r" b="b"/>
            <a:pathLst>
              <a:path w="14626327" h="4368903">
                <a:moveTo>
                  <a:pt x="0" y="0"/>
                </a:moveTo>
                <a:lnTo>
                  <a:pt x="14626328" y="0"/>
                </a:lnTo>
                <a:lnTo>
                  <a:pt x="14626328" y="4368903"/>
                </a:lnTo>
                <a:lnTo>
                  <a:pt x="0" y="4368903"/>
                </a:lnTo>
                <a:lnTo>
                  <a:pt x="0" y="0"/>
                </a:lnTo>
                <a:close/>
              </a:path>
            </a:pathLst>
          </a:custGeom>
          <a:blipFill>
            <a:blip r:embed="rId10"/>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vi-VN"/>
          </a:p>
        </p:txBody>
      </p:sp>
      <p:sp>
        <p:nvSpPr>
          <p:cNvPr id="3" name="Freeform 3"/>
          <p:cNvSpPr/>
          <p:nvPr/>
        </p:nvSpPr>
        <p:spPr>
          <a:xfrm rot="96201">
            <a:off x="4533100" y="1705999"/>
            <a:ext cx="9221800" cy="2270868"/>
          </a:xfrm>
          <a:custGeom>
            <a:avLst/>
            <a:gdLst/>
            <a:ahLst/>
            <a:cxnLst/>
            <a:rect l="l" t="t" r="r" b="b"/>
            <a:pathLst>
              <a:path w="9221800" h="2270868">
                <a:moveTo>
                  <a:pt x="0" y="0"/>
                </a:moveTo>
                <a:lnTo>
                  <a:pt x="9221800" y="0"/>
                </a:lnTo>
                <a:lnTo>
                  <a:pt x="9221800" y="2270868"/>
                </a:lnTo>
                <a:lnTo>
                  <a:pt x="0" y="2270868"/>
                </a:lnTo>
                <a:lnTo>
                  <a:pt x="0" y="0"/>
                </a:lnTo>
                <a:close/>
              </a:path>
            </a:pathLst>
          </a:custGeom>
          <a:blipFill>
            <a:blip r:embed="rId4"/>
            <a:stretch>
              <a:fillRect/>
            </a:stretch>
          </a:blipFill>
        </p:spPr>
        <p:txBody>
          <a:bodyPr/>
          <a:lstStyle/>
          <a:p>
            <a:endParaRPr lang="vi-VN"/>
          </a:p>
        </p:txBody>
      </p:sp>
      <p:sp>
        <p:nvSpPr>
          <p:cNvPr id="4" name="Freeform 4"/>
          <p:cNvSpPr/>
          <p:nvPr/>
        </p:nvSpPr>
        <p:spPr>
          <a:xfrm rot="8814103">
            <a:off x="-1214015" y="1508772"/>
            <a:ext cx="4976879" cy="1058718"/>
          </a:xfrm>
          <a:custGeom>
            <a:avLst/>
            <a:gdLst/>
            <a:ahLst/>
            <a:cxnLst/>
            <a:rect l="l" t="t" r="r" b="b"/>
            <a:pathLst>
              <a:path w="4976879" h="1058718">
                <a:moveTo>
                  <a:pt x="0" y="0"/>
                </a:moveTo>
                <a:lnTo>
                  <a:pt x="4976878" y="0"/>
                </a:lnTo>
                <a:lnTo>
                  <a:pt x="4976878" y="1058718"/>
                </a:lnTo>
                <a:lnTo>
                  <a:pt x="0" y="1058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6510814" y="6121207"/>
            <a:ext cx="4598756" cy="2612430"/>
          </a:xfrm>
          <a:prstGeom prst="rect">
            <a:avLst/>
          </a:prstGeom>
        </p:spPr>
        <p:txBody>
          <a:bodyPr lIns="0" tIns="0" rIns="0" bIns="0" rtlCol="0" anchor="t">
            <a:spAutoFit/>
          </a:bodyPr>
          <a:lstStyle/>
          <a:p>
            <a:pPr>
              <a:lnSpc>
                <a:spcPts val="3499"/>
              </a:lnSpc>
            </a:pPr>
            <a:r>
              <a:rPr lang="en-US" sz="2499">
                <a:solidFill>
                  <a:srgbClr val="000000"/>
                </a:solidFill>
                <a:latin typeface="Balsamiq Sans"/>
              </a:rPr>
              <a:t>User interface (UI)</a:t>
            </a:r>
          </a:p>
          <a:p>
            <a:pPr marL="539749" lvl="1" indent="-269875">
              <a:lnSpc>
                <a:spcPts val="3499"/>
              </a:lnSpc>
              <a:buFont typeface="Arial"/>
              <a:buChar char="•"/>
            </a:pPr>
            <a:r>
              <a:rPr lang="en-US" sz="2499">
                <a:solidFill>
                  <a:srgbClr val="000000"/>
                </a:solidFill>
                <a:latin typeface="Balsamiq Sans"/>
              </a:rPr>
              <a:t>Screens, layouts, components</a:t>
            </a:r>
          </a:p>
          <a:p>
            <a:pPr marL="539749" lvl="1" indent="-269875">
              <a:lnSpc>
                <a:spcPts val="3499"/>
              </a:lnSpc>
              <a:buFont typeface="Arial"/>
              <a:buChar char="•"/>
            </a:pPr>
            <a:r>
              <a:rPr lang="en-US" sz="2499">
                <a:solidFill>
                  <a:srgbClr val="000000"/>
                </a:solidFill>
                <a:latin typeface="Balsamiq Sans"/>
              </a:rPr>
              <a:t>Allows users to search, view, and book flights</a:t>
            </a:r>
          </a:p>
          <a:p>
            <a:pPr>
              <a:lnSpc>
                <a:spcPts val="3499"/>
              </a:lnSpc>
            </a:pPr>
            <a:endParaRPr lang="en-US" sz="2499">
              <a:solidFill>
                <a:srgbClr val="000000"/>
              </a:solidFill>
              <a:latin typeface="Balsamiq Sans"/>
            </a:endParaRPr>
          </a:p>
        </p:txBody>
      </p:sp>
      <p:sp>
        <p:nvSpPr>
          <p:cNvPr id="6" name="TextBox 6"/>
          <p:cNvSpPr txBox="1"/>
          <p:nvPr/>
        </p:nvSpPr>
        <p:spPr>
          <a:xfrm>
            <a:off x="631892" y="6121207"/>
            <a:ext cx="4647387" cy="2612430"/>
          </a:xfrm>
          <a:prstGeom prst="rect">
            <a:avLst/>
          </a:prstGeom>
        </p:spPr>
        <p:txBody>
          <a:bodyPr lIns="0" tIns="0" rIns="0" bIns="0" rtlCol="0" anchor="t">
            <a:spAutoFit/>
          </a:bodyPr>
          <a:lstStyle/>
          <a:p>
            <a:pPr>
              <a:lnSpc>
                <a:spcPts val="3499"/>
              </a:lnSpc>
            </a:pPr>
            <a:r>
              <a:rPr lang="en-US" sz="2499">
                <a:solidFill>
                  <a:srgbClr val="000000"/>
                </a:solidFill>
                <a:latin typeface="Balsamiq Sans"/>
              </a:rPr>
              <a:t>Data and business logic</a:t>
            </a:r>
          </a:p>
          <a:p>
            <a:pPr marL="539749" lvl="1" indent="-269875">
              <a:lnSpc>
                <a:spcPts val="3499"/>
              </a:lnSpc>
              <a:buFont typeface="Arial"/>
              <a:buChar char="•"/>
            </a:pPr>
            <a:r>
              <a:rPr lang="en-US" sz="2499">
                <a:solidFill>
                  <a:srgbClr val="000000"/>
                </a:solidFill>
                <a:latin typeface="Balsamiq Sans"/>
              </a:rPr>
              <a:t>Handles flight, user, and booking data</a:t>
            </a:r>
          </a:p>
          <a:p>
            <a:pPr marL="539749" lvl="1" indent="-269875">
              <a:lnSpc>
                <a:spcPts val="3499"/>
              </a:lnSpc>
              <a:buFont typeface="Arial"/>
              <a:buChar char="•"/>
            </a:pPr>
            <a:r>
              <a:rPr lang="en-US" sz="2499">
                <a:solidFill>
                  <a:srgbClr val="000000"/>
                </a:solidFill>
                <a:latin typeface="Balsamiq Sans"/>
              </a:rPr>
              <a:t>Interacts with databases and APIs</a:t>
            </a:r>
          </a:p>
          <a:p>
            <a:pPr>
              <a:lnSpc>
                <a:spcPts val="3499"/>
              </a:lnSpc>
            </a:pPr>
            <a:endParaRPr lang="en-US" sz="2499">
              <a:solidFill>
                <a:srgbClr val="000000"/>
              </a:solidFill>
              <a:latin typeface="Balsamiq Sans"/>
            </a:endParaRPr>
          </a:p>
        </p:txBody>
      </p:sp>
      <p:sp>
        <p:nvSpPr>
          <p:cNvPr id="7" name="TextBox 7"/>
          <p:cNvSpPr txBox="1"/>
          <p:nvPr/>
        </p:nvSpPr>
        <p:spPr>
          <a:xfrm rot="-43923">
            <a:off x="5029374" y="1749832"/>
            <a:ext cx="8229252" cy="1935552"/>
          </a:xfrm>
          <a:prstGeom prst="rect">
            <a:avLst/>
          </a:prstGeom>
        </p:spPr>
        <p:txBody>
          <a:bodyPr lIns="0" tIns="0" rIns="0" bIns="0" rtlCol="0" anchor="t">
            <a:spAutoFit/>
          </a:bodyPr>
          <a:lstStyle/>
          <a:p>
            <a:pPr algn="ctr">
              <a:lnSpc>
                <a:spcPts val="15533"/>
              </a:lnSpc>
            </a:pPr>
            <a:r>
              <a:rPr lang="en-US" sz="11095">
                <a:solidFill>
                  <a:srgbClr val="FFFFFF"/>
                </a:solidFill>
                <a:latin typeface="Bobby Jones Condensed Soft"/>
              </a:rPr>
              <a:t>MVVM MODEL</a:t>
            </a:r>
          </a:p>
        </p:txBody>
      </p:sp>
      <p:sp>
        <p:nvSpPr>
          <p:cNvPr id="8" name="Freeform 8"/>
          <p:cNvSpPr/>
          <p:nvPr/>
        </p:nvSpPr>
        <p:spPr>
          <a:xfrm rot="-765709">
            <a:off x="15480011" y="853910"/>
            <a:ext cx="1651989" cy="2368442"/>
          </a:xfrm>
          <a:custGeom>
            <a:avLst/>
            <a:gdLst/>
            <a:ahLst/>
            <a:cxnLst/>
            <a:rect l="l" t="t" r="r" b="b"/>
            <a:pathLst>
              <a:path w="1651989" h="2368442">
                <a:moveTo>
                  <a:pt x="0" y="0"/>
                </a:moveTo>
                <a:lnTo>
                  <a:pt x="1651989" y="0"/>
                </a:lnTo>
                <a:lnTo>
                  <a:pt x="1651989" y="2368442"/>
                </a:lnTo>
                <a:lnTo>
                  <a:pt x="0" y="23684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Freeform 9"/>
          <p:cNvSpPr/>
          <p:nvPr/>
        </p:nvSpPr>
        <p:spPr>
          <a:xfrm rot="-3478680">
            <a:off x="8435816" y="603241"/>
            <a:ext cx="1127279" cy="1250795"/>
          </a:xfrm>
          <a:custGeom>
            <a:avLst/>
            <a:gdLst/>
            <a:ahLst/>
            <a:cxnLst/>
            <a:rect l="l" t="t" r="r" b="b"/>
            <a:pathLst>
              <a:path w="1127279" h="1250795">
                <a:moveTo>
                  <a:pt x="0" y="0"/>
                </a:moveTo>
                <a:lnTo>
                  <a:pt x="1127278" y="0"/>
                </a:lnTo>
                <a:lnTo>
                  <a:pt x="1127278" y="1250795"/>
                </a:lnTo>
                <a:lnTo>
                  <a:pt x="0" y="12507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a:off x="503264" y="5143500"/>
            <a:ext cx="4945953" cy="928020"/>
          </a:xfrm>
          <a:custGeom>
            <a:avLst/>
            <a:gdLst/>
            <a:ahLst/>
            <a:cxnLst/>
            <a:rect l="l" t="t" r="r" b="b"/>
            <a:pathLst>
              <a:path w="4945953" h="928020">
                <a:moveTo>
                  <a:pt x="0" y="0"/>
                </a:moveTo>
                <a:lnTo>
                  <a:pt x="4945952" y="0"/>
                </a:lnTo>
                <a:lnTo>
                  <a:pt x="4945952" y="928020"/>
                </a:lnTo>
                <a:lnTo>
                  <a:pt x="0" y="928020"/>
                </a:lnTo>
                <a:lnTo>
                  <a:pt x="0" y="0"/>
                </a:lnTo>
                <a:close/>
              </a:path>
            </a:pathLst>
          </a:custGeom>
          <a:blipFill>
            <a:blip r:embed="rId11"/>
            <a:stretch>
              <a:fillRect l="-22037"/>
            </a:stretch>
          </a:blipFill>
        </p:spPr>
        <p:txBody>
          <a:bodyPr/>
          <a:lstStyle/>
          <a:p>
            <a:endParaRPr lang="vi-VN"/>
          </a:p>
        </p:txBody>
      </p:sp>
      <p:sp>
        <p:nvSpPr>
          <p:cNvPr id="11" name="Freeform 11"/>
          <p:cNvSpPr/>
          <p:nvPr/>
        </p:nvSpPr>
        <p:spPr>
          <a:xfrm>
            <a:off x="6338524" y="5143500"/>
            <a:ext cx="4945953" cy="928020"/>
          </a:xfrm>
          <a:custGeom>
            <a:avLst/>
            <a:gdLst/>
            <a:ahLst/>
            <a:cxnLst/>
            <a:rect l="l" t="t" r="r" b="b"/>
            <a:pathLst>
              <a:path w="4945953" h="928020">
                <a:moveTo>
                  <a:pt x="0" y="0"/>
                </a:moveTo>
                <a:lnTo>
                  <a:pt x="4945953" y="0"/>
                </a:lnTo>
                <a:lnTo>
                  <a:pt x="4945953" y="928020"/>
                </a:lnTo>
                <a:lnTo>
                  <a:pt x="0" y="928020"/>
                </a:lnTo>
                <a:lnTo>
                  <a:pt x="0" y="0"/>
                </a:lnTo>
                <a:close/>
              </a:path>
            </a:pathLst>
          </a:custGeom>
          <a:blipFill>
            <a:blip r:embed="rId11"/>
            <a:stretch>
              <a:fillRect l="-22037"/>
            </a:stretch>
          </a:blipFill>
        </p:spPr>
        <p:txBody>
          <a:bodyPr/>
          <a:lstStyle/>
          <a:p>
            <a:endParaRPr lang="vi-VN"/>
          </a:p>
        </p:txBody>
      </p:sp>
      <p:sp>
        <p:nvSpPr>
          <p:cNvPr id="12" name="TextBox 12"/>
          <p:cNvSpPr txBox="1"/>
          <p:nvPr/>
        </p:nvSpPr>
        <p:spPr>
          <a:xfrm>
            <a:off x="758998" y="5295014"/>
            <a:ext cx="4487981" cy="693001"/>
          </a:xfrm>
          <a:prstGeom prst="rect">
            <a:avLst/>
          </a:prstGeom>
        </p:spPr>
        <p:txBody>
          <a:bodyPr lIns="0" tIns="0" rIns="0" bIns="0" rtlCol="0" anchor="t">
            <a:spAutoFit/>
          </a:bodyPr>
          <a:lstStyle/>
          <a:p>
            <a:pPr marL="0" lvl="0" indent="0">
              <a:lnSpc>
                <a:spcPts val="5414"/>
              </a:lnSpc>
              <a:spcBef>
                <a:spcPct val="0"/>
              </a:spcBef>
            </a:pPr>
            <a:r>
              <a:rPr lang="en-US" sz="4512">
                <a:solidFill>
                  <a:srgbClr val="FFFFFF"/>
                </a:solidFill>
                <a:latin typeface="Bobby Jones Condensed Soft"/>
              </a:rPr>
              <a:t>MODEL</a:t>
            </a:r>
          </a:p>
        </p:txBody>
      </p:sp>
      <p:sp>
        <p:nvSpPr>
          <p:cNvPr id="13" name="TextBox 13"/>
          <p:cNvSpPr txBox="1"/>
          <p:nvPr/>
        </p:nvSpPr>
        <p:spPr>
          <a:xfrm>
            <a:off x="6594259" y="5295014"/>
            <a:ext cx="4515311" cy="693001"/>
          </a:xfrm>
          <a:prstGeom prst="rect">
            <a:avLst/>
          </a:prstGeom>
        </p:spPr>
        <p:txBody>
          <a:bodyPr lIns="0" tIns="0" rIns="0" bIns="0" rtlCol="0" anchor="t">
            <a:spAutoFit/>
          </a:bodyPr>
          <a:lstStyle/>
          <a:p>
            <a:pPr marL="0" lvl="0" indent="0">
              <a:lnSpc>
                <a:spcPts val="5414"/>
              </a:lnSpc>
              <a:spcBef>
                <a:spcPct val="0"/>
              </a:spcBef>
            </a:pPr>
            <a:r>
              <a:rPr lang="en-US" sz="4512">
                <a:solidFill>
                  <a:srgbClr val="FFFFFF"/>
                </a:solidFill>
                <a:latin typeface="Bobby Jones Condensed Soft"/>
              </a:rPr>
              <a:t>VIEW</a:t>
            </a:r>
          </a:p>
        </p:txBody>
      </p:sp>
      <p:sp>
        <p:nvSpPr>
          <p:cNvPr id="14" name="TextBox 14"/>
          <p:cNvSpPr txBox="1"/>
          <p:nvPr/>
        </p:nvSpPr>
        <p:spPr>
          <a:xfrm>
            <a:off x="12678322" y="6121207"/>
            <a:ext cx="4647387" cy="3926582"/>
          </a:xfrm>
          <a:prstGeom prst="rect">
            <a:avLst/>
          </a:prstGeom>
        </p:spPr>
        <p:txBody>
          <a:bodyPr lIns="0" tIns="0" rIns="0" bIns="0" rtlCol="0" anchor="t">
            <a:spAutoFit/>
          </a:bodyPr>
          <a:lstStyle/>
          <a:p>
            <a:pPr>
              <a:lnSpc>
                <a:spcPts val="3499"/>
              </a:lnSpc>
            </a:pPr>
            <a:r>
              <a:rPr lang="en-US" sz="2499">
                <a:solidFill>
                  <a:srgbClr val="000000"/>
                </a:solidFill>
                <a:latin typeface="Balsamiq Sans"/>
              </a:rPr>
              <a:t>Mediates between Model and View</a:t>
            </a:r>
          </a:p>
          <a:p>
            <a:pPr marL="539749" lvl="1" indent="-269875">
              <a:lnSpc>
                <a:spcPts val="3499"/>
              </a:lnSpc>
              <a:buFont typeface="Arial"/>
              <a:buChar char="•"/>
            </a:pPr>
            <a:r>
              <a:rPr lang="en-US" sz="2499">
                <a:solidFill>
                  <a:srgbClr val="000000"/>
                </a:solidFill>
                <a:latin typeface="Balsamiq Sans"/>
              </a:rPr>
              <a:t>Retrieves and prepares data for display</a:t>
            </a:r>
          </a:p>
          <a:p>
            <a:pPr marL="539749" lvl="1" indent="-269875">
              <a:lnSpc>
                <a:spcPts val="3499"/>
              </a:lnSpc>
              <a:buFont typeface="Arial"/>
              <a:buChar char="•"/>
            </a:pPr>
            <a:r>
              <a:rPr lang="en-US" sz="2499">
                <a:solidFill>
                  <a:srgbClr val="000000"/>
                </a:solidFill>
                <a:latin typeface="Balsamiq Sans"/>
              </a:rPr>
              <a:t>Handles user interactions and updates Model</a:t>
            </a:r>
          </a:p>
          <a:p>
            <a:pPr marL="539749" lvl="1" indent="-269875">
              <a:lnSpc>
                <a:spcPts val="3499"/>
              </a:lnSpc>
              <a:buFont typeface="Arial"/>
              <a:buChar char="•"/>
            </a:pPr>
            <a:r>
              <a:rPr lang="en-US" sz="2499">
                <a:solidFill>
                  <a:srgbClr val="000000"/>
                </a:solidFill>
                <a:latin typeface="Balsamiq Sans"/>
              </a:rPr>
              <a:t>Separates business logic from UI logic</a:t>
            </a:r>
          </a:p>
          <a:p>
            <a:pPr>
              <a:lnSpc>
                <a:spcPts val="3499"/>
              </a:lnSpc>
            </a:pPr>
            <a:endParaRPr lang="en-US" sz="2499">
              <a:solidFill>
                <a:srgbClr val="000000"/>
              </a:solidFill>
              <a:latin typeface="Balsamiq Sans"/>
            </a:endParaRPr>
          </a:p>
        </p:txBody>
      </p:sp>
      <p:sp>
        <p:nvSpPr>
          <p:cNvPr id="15" name="Freeform 15"/>
          <p:cNvSpPr/>
          <p:nvPr/>
        </p:nvSpPr>
        <p:spPr>
          <a:xfrm>
            <a:off x="12549694" y="5143500"/>
            <a:ext cx="4945953" cy="928020"/>
          </a:xfrm>
          <a:custGeom>
            <a:avLst/>
            <a:gdLst/>
            <a:ahLst/>
            <a:cxnLst/>
            <a:rect l="l" t="t" r="r" b="b"/>
            <a:pathLst>
              <a:path w="4945953" h="928020">
                <a:moveTo>
                  <a:pt x="0" y="0"/>
                </a:moveTo>
                <a:lnTo>
                  <a:pt x="4945952" y="0"/>
                </a:lnTo>
                <a:lnTo>
                  <a:pt x="4945952" y="928020"/>
                </a:lnTo>
                <a:lnTo>
                  <a:pt x="0" y="928020"/>
                </a:lnTo>
                <a:lnTo>
                  <a:pt x="0" y="0"/>
                </a:lnTo>
                <a:close/>
              </a:path>
            </a:pathLst>
          </a:custGeom>
          <a:blipFill>
            <a:blip r:embed="rId11"/>
            <a:stretch>
              <a:fillRect l="-22037"/>
            </a:stretch>
          </a:blipFill>
        </p:spPr>
        <p:txBody>
          <a:bodyPr/>
          <a:lstStyle/>
          <a:p>
            <a:endParaRPr lang="vi-VN"/>
          </a:p>
        </p:txBody>
      </p:sp>
      <p:sp>
        <p:nvSpPr>
          <p:cNvPr id="16" name="TextBox 16"/>
          <p:cNvSpPr txBox="1"/>
          <p:nvPr/>
        </p:nvSpPr>
        <p:spPr>
          <a:xfrm>
            <a:off x="12805428" y="5295014"/>
            <a:ext cx="4487981" cy="693001"/>
          </a:xfrm>
          <a:prstGeom prst="rect">
            <a:avLst/>
          </a:prstGeom>
        </p:spPr>
        <p:txBody>
          <a:bodyPr lIns="0" tIns="0" rIns="0" bIns="0" rtlCol="0" anchor="t">
            <a:spAutoFit/>
          </a:bodyPr>
          <a:lstStyle/>
          <a:p>
            <a:pPr marL="0" lvl="0" indent="0">
              <a:lnSpc>
                <a:spcPts val="5414"/>
              </a:lnSpc>
              <a:spcBef>
                <a:spcPct val="0"/>
              </a:spcBef>
            </a:pPr>
            <a:r>
              <a:rPr lang="en-US" sz="4512">
                <a:solidFill>
                  <a:srgbClr val="FFFFFF"/>
                </a:solidFill>
                <a:latin typeface="Bobby Jones Condensed Soft"/>
              </a:rPr>
              <a:t>VIEWMODEL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646" y="941495"/>
            <a:ext cx="19237273" cy="8404009"/>
            <a:chOff x="0" y="0"/>
            <a:chExt cx="25649698" cy="11205346"/>
          </a:xfrm>
        </p:grpSpPr>
        <p:grpSp>
          <p:nvGrpSpPr>
            <p:cNvPr id="3" name="Group 3"/>
            <p:cNvGrpSpPr/>
            <p:nvPr/>
          </p:nvGrpSpPr>
          <p:grpSpPr>
            <a:xfrm>
              <a:off x="3858873" y="5605932"/>
              <a:ext cx="4132139" cy="5599414"/>
              <a:chOff x="0" y="0"/>
              <a:chExt cx="888562" cy="1204080"/>
            </a:xfrm>
          </p:grpSpPr>
          <p:sp>
            <p:nvSpPr>
              <p:cNvPr id="4" name="Freeform 4"/>
              <p:cNvSpPr/>
              <p:nvPr/>
            </p:nvSpPr>
            <p:spPr>
              <a:xfrm>
                <a:off x="0" y="0"/>
                <a:ext cx="888562" cy="1204080"/>
              </a:xfrm>
              <a:custGeom>
                <a:avLst/>
                <a:gdLst/>
                <a:ahLst/>
                <a:cxnLst/>
                <a:rect l="l" t="t" r="r" b="b"/>
                <a:pathLst>
                  <a:path w="888562" h="1204080">
                    <a:moveTo>
                      <a:pt x="145410" y="0"/>
                    </a:moveTo>
                    <a:lnTo>
                      <a:pt x="743151" y="0"/>
                    </a:lnTo>
                    <a:cubicBezTo>
                      <a:pt x="781717" y="0"/>
                      <a:pt x="818702" y="15320"/>
                      <a:pt x="845972" y="42590"/>
                    </a:cubicBezTo>
                    <a:cubicBezTo>
                      <a:pt x="873242" y="69859"/>
                      <a:pt x="888562" y="106845"/>
                      <a:pt x="888562" y="145410"/>
                    </a:cubicBezTo>
                    <a:lnTo>
                      <a:pt x="888562" y="1058669"/>
                    </a:lnTo>
                    <a:cubicBezTo>
                      <a:pt x="888562" y="1138977"/>
                      <a:pt x="823459" y="1204080"/>
                      <a:pt x="743151" y="1204080"/>
                    </a:cubicBezTo>
                    <a:lnTo>
                      <a:pt x="145410" y="1204080"/>
                    </a:lnTo>
                    <a:cubicBezTo>
                      <a:pt x="106845" y="1204080"/>
                      <a:pt x="69859" y="1188760"/>
                      <a:pt x="42590" y="1161490"/>
                    </a:cubicBezTo>
                    <a:cubicBezTo>
                      <a:pt x="15320" y="1134220"/>
                      <a:pt x="0" y="1097235"/>
                      <a:pt x="0" y="1058669"/>
                    </a:cubicBezTo>
                    <a:lnTo>
                      <a:pt x="0" y="145410"/>
                    </a:lnTo>
                    <a:cubicBezTo>
                      <a:pt x="0" y="106845"/>
                      <a:pt x="15320" y="69859"/>
                      <a:pt x="42590" y="42590"/>
                    </a:cubicBezTo>
                    <a:cubicBezTo>
                      <a:pt x="69859" y="15320"/>
                      <a:pt x="106845" y="0"/>
                      <a:pt x="145410" y="0"/>
                    </a:cubicBezTo>
                    <a:close/>
                  </a:path>
                </a:pathLst>
              </a:custGeom>
              <a:solidFill>
                <a:srgbClr val="01AB59"/>
              </a:solidFill>
            </p:spPr>
            <p:txBody>
              <a:bodyPr/>
              <a:lstStyle/>
              <a:p>
                <a:endParaRPr lang="vi-VN"/>
              </a:p>
            </p:txBody>
          </p:sp>
          <p:sp>
            <p:nvSpPr>
              <p:cNvPr id="5" name="TextBox 5"/>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6" name="Group 6"/>
            <p:cNvGrpSpPr/>
            <p:nvPr/>
          </p:nvGrpSpPr>
          <p:grpSpPr>
            <a:xfrm>
              <a:off x="5050983" y="3524169"/>
              <a:ext cx="4192584" cy="419258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8" name="TextBox 8"/>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9" name="Group 9"/>
            <p:cNvGrpSpPr/>
            <p:nvPr/>
          </p:nvGrpSpPr>
          <p:grpSpPr>
            <a:xfrm>
              <a:off x="3858873" y="5004857"/>
              <a:ext cx="1211247" cy="4044515"/>
              <a:chOff x="0" y="0"/>
              <a:chExt cx="260463" cy="869719"/>
            </a:xfrm>
          </p:grpSpPr>
          <p:sp>
            <p:nvSpPr>
              <p:cNvPr id="10" name="Freeform 10"/>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txBody>
              <a:bodyPr/>
              <a:lstStyle/>
              <a:p>
                <a:endParaRPr lang="vi-VN"/>
              </a:p>
            </p:txBody>
          </p:sp>
          <p:sp>
            <p:nvSpPr>
              <p:cNvPr id="11" name="TextBox 11"/>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12" name="Group 12"/>
            <p:cNvGrpSpPr/>
            <p:nvPr/>
          </p:nvGrpSpPr>
          <p:grpSpPr>
            <a:xfrm rot="-10800000">
              <a:off x="6560335" y="0"/>
              <a:ext cx="4132139" cy="5599414"/>
              <a:chOff x="0" y="0"/>
              <a:chExt cx="888562" cy="1204080"/>
            </a:xfrm>
          </p:grpSpPr>
          <p:sp>
            <p:nvSpPr>
              <p:cNvPr id="13" name="Freeform 13"/>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01AB59"/>
              </a:solidFill>
            </p:spPr>
            <p:txBody>
              <a:bodyPr/>
              <a:lstStyle/>
              <a:p>
                <a:endParaRPr lang="vi-VN"/>
              </a:p>
            </p:txBody>
          </p:sp>
          <p:sp>
            <p:nvSpPr>
              <p:cNvPr id="14" name="TextBox 14"/>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15" name="Group 15"/>
            <p:cNvGrpSpPr/>
            <p:nvPr/>
          </p:nvGrpSpPr>
          <p:grpSpPr>
            <a:xfrm rot="-10800000">
              <a:off x="7762063" y="3488593"/>
              <a:ext cx="4192584" cy="419258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17" name="TextBox 17"/>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18" name="Group 18"/>
            <p:cNvGrpSpPr/>
            <p:nvPr/>
          </p:nvGrpSpPr>
          <p:grpSpPr>
            <a:xfrm rot="-10800000">
              <a:off x="6560335" y="2155974"/>
              <a:ext cx="1211247" cy="4044515"/>
              <a:chOff x="0" y="0"/>
              <a:chExt cx="260463" cy="869719"/>
            </a:xfrm>
          </p:grpSpPr>
          <p:sp>
            <p:nvSpPr>
              <p:cNvPr id="19" name="Freeform 19"/>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txBody>
              <a:bodyPr/>
              <a:lstStyle/>
              <a:p>
                <a:endParaRPr lang="vi-VN"/>
              </a:p>
            </p:txBody>
          </p:sp>
          <p:sp>
            <p:nvSpPr>
              <p:cNvPr id="20" name="TextBox 20"/>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21" name="Group 21"/>
            <p:cNvGrpSpPr/>
            <p:nvPr/>
          </p:nvGrpSpPr>
          <p:grpSpPr>
            <a:xfrm>
              <a:off x="9243567" y="5605932"/>
              <a:ext cx="4132139" cy="5599414"/>
              <a:chOff x="0" y="0"/>
              <a:chExt cx="888562" cy="1204080"/>
            </a:xfrm>
          </p:grpSpPr>
          <p:sp>
            <p:nvSpPr>
              <p:cNvPr id="22" name="Freeform 22"/>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txBody>
              <a:bodyPr/>
              <a:lstStyle/>
              <a:p>
                <a:endParaRPr lang="vi-VN"/>
              </a:p>
            </p:txBody>
          </p:sp>
          <p:sp>
            <p:nvSpPr>
              <p:cNvPr id="23" name="TextBox 23"/>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24" name="Group 24"/>
            <p:cNvGrpSpPr/>
            <p:nvPr/>
          </p:nvGrpSpPr>
          <p:grpSpPr>
            <a:xfrm>
              <a:off x="10435677" y="3524169"/>
              <a:ext cx="4192584" cy="419258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26" name="TextBox 26"/>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27" name="Group 27"/>
            <p:cNvGrpSpPr/>
            <p:nvPr/>
          </p:nvGrpSpPr>
          <p:grpSpPr>
            <a:xfrm>
              <a:off x="9243567" y="5004857"/>
              <a:ext cx="1211247" cy="4044515"/>
              <a:chOff x="0" y="0"/>
              <a:chExt cx="260463" cy="869719"/>
            </a:xfrm>
          </p:grpSpPr>
          <p:sp>
            <p:nvSpPr>
              <p:cNvPr id="28" name="Freeform 28"/>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txBody>
              <a:bodyPr/>
              <a:lstStyle/>
              <a:p>
                <a:endParaRPr lang="vi-VN"/>
              </a:p>
            </p:txBody>
          </p:sp>
          <p:sp>
            <p:nvSpPr>
              <p:cNvPr id="29" name="TextBox 29"/>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30" name="Group 30"/>
            <p:cNvGrpSpPr/>
            <p:nvPr/>
          </p:nvGrpSpPr>
          <p:grpSpPr>
            <a:xfrm rot="-10800000">
              <a:off x="11935914" y="0"/>
              <a:ext cx="4132139" cy="5599414"/>
              <a:chOff x="0" y="0"/>
              <a:chExt cx="888562" cy="1204080"/>
            </a:xfrm>
          </p:grpSpPr>
          <p:sp>
            <p:nvSpPr>
              <p:cNvPr id="31" name="Freeform 31"/>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txBody>
              <a:bodyPr/>
              <a:lstStyle/>
              <a:p>
                <a:endParaRPr lang="vi-VN"/>
              </a:p>
            </p:txBody>
          </p:sp>
          <p:sp>
            <p:nvSpPr>
              <p:cNvPr id="32" name="TextBox 32"/>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33" name="Group 33"/>
            <p:cNvGrpSpPr/>
            <p:nvPr/>
          </p:nvGrpSpPr>
          <p:grpSpPr>
            <a:xfrm rot="-10800000">
              <a:off x="13137641" y="3488593"/>
              <a:ext cx="4192584" cy="419258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35" name="TextBox 35"/>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36" name="Group 36"/>
            <p:cNvGrpSpPr/>
            <p:nvPr/>
          </p:nvGrpSpPr>
          <p:grpSpPr>
            <a:xfrm rot="-10800000">
              <a:off x="11935914" y="2155974"/>
              <a:ext cx="1211247" cy="4044515"/>
              <a:chOff x="0" y="0"/>
              <a:chExt cx="260463" cy="869719"/>
            </a:xfrm>
          </p:grpSpPr>
          <p:sp>
            <p:nvSpPr>
              <p:cNvPr id="37" name="Freeform 37"/>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txBody>
              <a:bodyPr/>
              <a:lstStyle/>
              <a:p>
                <a:endParaRPr lang="vi-VN"/>
              </a:p>
            </p:txBody>
          </p:sp>
          <p:sp>
            <p:nvSpPr>
              <p:cNvPr id="38" name="TextBox 38"/>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39" name="Group 39"/>
            <p:cNvGrpSpPr/>
            <p:nvPr/>
          </p:nvGrpSpPr>
          <p:grpSpPr>
            <a:xfrm>
              <a:off x="14623451" y="5605932"/>
              <a:ext cx="4132139" cy="5599414"/>
              <a:chOff x="0" y="0"/>
              <a:chExt cx="888562" cy="1204080"/>
            </a:xfrm>
          </p:grpSpPr>
          <p:sp>
            <p:nvSpPr>
              <p:cNvPr id="40" name="Freeform 40"/>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txBody>
              <a:bodyPr/>
              <a:lstStyle/>
              <a:p>
                <a:endParaRPr lang="vi-VN"/>
              </a:p>
            </p:txBody>
          </p:sp>
          <p:sp>
            <p:nvSpPr>
              <p:cNvPr id="41" name="TextBox 41"/>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42" name="Group 42"/>
            <p:cNvGrpSpPr/>
            <p:nvPr/>
          </p:nvGrpSpPr>
          <p:grpSpPr>
            <a:xfrm>
              <a:off x="15815561" y="3524169"/>
              <a:ext cx="4192584" cy="419258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44" name="TextBox 44"/>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45" name="Group 45"/>
            <p:cNvGrpSpPr/>
            <p:nvPr/>
          </p:nvGrpSpPr>
          <p:grpSpPr>
            <a:xfrm>
              <a:off x="14623451" y="5004857"/>
              <a:ext cx="1211247" cy="4044515"/>
              <a:chOff x="0" y="0"/>
              <a:chExt cx="260463" cy="869719"/>
            </a:xfrm>
          </p:grpSpPr>
          <p:sp>
            <p:nvSpPr>
              <p:cNvPr id="46" name="Freeform 46"/>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txBody>
              <a:bodyPr/>
              <a:lstStyle/>
              <a:p>
                <a:endParaRPr lang="vi-VN"/>
              </a:p>
            </p:txBody>
          </p:sp>
          <p:sp>
            <p:nvSpPr>
              <p:cNvPr id="47" name="TextBox 47"/>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48" name="Group 48"/>
            <p:cNvGrpSpPr/>
            <p:nvPr/>
          </p:nvGrpSpPr>
          <p:grpSpPr>
            <a:xfrm rot="-10800000">
              <a:off x="17315798" y="0"/>
              <a:ext cx="4132139" cy="5599414"/>
              <a:chOff x="0" y="0"/>
              <a:chExt cx="888562" cy="1204080"/>
            </a:xfrm>
          </p:grpSpPr>
          <p:sp>
            <p:nvSpPr>
              <p:cNvPr id="49" name="Freeform 49"/>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txBody>
              <a:bodyPr/>
              <a:lstStyle/>
              <a:p>
                <a:endParaRPr lang="vi-VN"/>
              </a:p>
            </p:txBody>
          </p:sp>
          <p:sp>
            <p:nvSpPr>
              <p:cNvPr id="50" name="TextBox 50"/>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51" name="Group 51"/>
            <p:cNvGrpSpPr/>
            <p:nvPr/>
          </p:nvGrpSpPr>
          <p:grpSpPr>
            <a:xfrm rot="-10800000">
              <a:off x="18517526" y="3488593"/>
              <a:ext cx="4192584" cy="419258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53" name="TextBox 53"/>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54" name="Group 54"/>
            <p:cNvGrpSpPr/>
            <p:nvPr/>
          </p:nvGrpSpPr>
          <p:grpSpPr>
            <a:xfrm rot="-10800000">
              <a:off x="17315798" y="2155974"/>
              <a:ext cx="1211247" cy="4044515"/>
              <a:chOff x="0" y="0"/>
              <a:chExt cx="260463" cy="869719"/>
            </a:xfrm>
          </p:grpSpPr>
          <p:sp>
            <p:nvSpPr>
              <p:cNvPr id="55" name="Freeform 55"/>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txBody>
              <a:bodyPr/>
              <a:lstStyle/>
              <a:p>
                <a:endParaRPr lang="vi-VN"/>
              </a:p>
            </p:txBody>
          </p:sp>
          <p:sp>
            <p:nvSpPr>
              <p:cNvPr id="56" name="TextBox 56"/>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57" name="Group 57"/>
            <p:cNvGrpSpPr/>
            <p:nvPr/>
          </p:nvGrpSpPr>
          <p:grpSpPr>
            <a:xfrm>
              <a:off x="20017763" y="5605932"/>
              <a:ext cx="4132139" cy="5599414"/>
              <a:chOff x="0" y="0"/>
              <a:chExt cx="888562" cy="1204080"/>
            </a:xfrm>
          </p:grpSpPr>
          <p:sp>
            <p:nvSpPr>
              <p:cNvPr id="58" name="Freeform 58"/>
              <p:cNvSpPr/>
              <p:nvPr/>
            </p:nvSpPr>
            <p:spPr>
              <a:xfrm>
                <a:off x="0" y="0"/>
                <a:ext cx="888562" cy="1204080"/>
              </a:xfrm>
              <a:custGeom>
                <a:avLst/>
                <a:gdLst/>
                <a:ahLst/>
                <a:cxnLst/>
                <a:rect l="l" t="t" r="r" b="b"/>
                <a:pathLst>
                  <a:path w="888562" h="1204080">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txBody>
              <a:bodyPr/>
              <a:lstStyle/>
              <a:p>
                <a:endParaRPr lang="vi-VN"/>
              </a:p>
            </p:txBody>
          </p:sp>
          <p:sp>
            <p:nvSpPr>
              <p:cNvPr id="59" name="TextBox 59"/>
              <p:cNvSpPr txBox="1"/>
              <p:nvPr/>
            </p:nvSpPr>
            <p:spPr>
              <a:xfrm>
                <a:off x="0" y="-38100"/>
                <a:ext cx="888562" cy="1242180"/>
              </a:xfrm>
              <a:prstGeom prst="rect">
                <a:avLst/>
              </a:prstGeom>
            </p:spPr>
            <p:txBody>
              <a:bodyPr lIns="45696" tIns="45696" rIns="45696" bIns="45696" rtlCol="0" anchor="ctr"/>
              <a:lstStyle/>
              <a:p>
                <a:pPr algn="ctr">
                  <a:lnSpc>
                    <a:spcPts val="2756"/>
                  </a:lnSpc>
                </a:pPr>
                <a:endParaRPr/>
              </a:p>
            </p:txBody>
          </p:sp>
        </p:grpSp>
        <p:grpSp>
          <p:nvGrpSpPr>
            <p:cNvPr id="60" name="Group 60"/>
            <p:cNvGrpSpPr/>
            <p:nvPr/>
          </p:nvGrpSpPr>
          <p:grpSpPr>
            <a:xfrm>
              <a:off x="21209873" y="3524169"/>
              <a:ext cx="4192584" cy="4192584"/>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62" name="TextBox 62"/>
              <p:cNvSpPr txBox="1"/>
              <p:nvPr/>
            </p:nvSpPr>
            <p:spPr>
              <a:xfrm>
                <a:off x="76200" y="38100"/>
                <a:ext cx="660400" cy="698500"/>
              </a:xfrm>
              <a:prstGeom prst="rect">
                <a:avLst/>
              </a:prstGeom>
            </p:spPr>
            <p:txBody>
              <a:bodyPr lIns="45696" tIns="45696" rIns="45696" bIns="45696" rtlCol="0" anchor="ctr"/>
              <a:lstStyle/>
              <a:p>
                <a:pPr algn="ctr">
                  <a:lnSpc>
                    <a:spcPts val="2756"/>
                  </a:lnSpc>
                </a:pPr>
                <a:endParaRPr/>
              </a:p>
            </p:txBody>
          </p:sp>
        </p:grpSp>
        <p:grpSp>
          <p:nvGrpSpPr>
            <p:cNvPr id="63" name="Group 63"/>
            <p:cNvGrpSpPr/>
            <p:nvPr/>
          </p:nvGrpSpPr>
          <p:grpSpPr>
            <a:xfrm>
              <a:off x="20017763" y="5004857"/>
              <a:ext cx="1211247" cy="4044515"/>
              <a:chOff x="0" y="0"/>
              <a:chExt cx="260463" cy="869719"/>
            </a:xfrm>
          </p:grpSpPr>
          <p:sp>
            <p:nvSpPr>
              <p:cNvPr id="64" name="Freeform 64"/>
              <p:cNvSpPr/>
              <p:nvPr/>
            </p:nvSpPr>
            <p:spPr>
              <a:xfrm>
                <a:off x="0" y="0"/>
                <a:ext cx="260463" cy="869719"/>
              </a:xfrm>
              <a:custGeom>
                <a:avLst/>
                <a:gdLst/>
                <a:ahLst/>
                <a:cxnLst/>
                <a:rect l="l" t="t" r="r" b="b"/>
                <a:pathLst>
                  <a:path w="260463" h="869719">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txBody>
              <a:bodyPr/>
              <a:lstStyle/>
              <a:p>
                <a:endParaRPr lang="vi-VN"/>
              </a:p>
            </p:txBody>
          </p:sp>
          <p:sp>
            <p:nvSpPr>
              <p:cNvPr id="65" name="TextBox 65"/>
              <p:cNvSpPr txBox="1"/>
              <p:nvPr/>
            </p:nvSpPr>
            <p:spPr>
              <a:xfrm>
                <a:off x="0" y="-38100"/>
                <a:ext cx="260463" cy="907819"/>
              </a:xfrm>
              <a:prstGeom prst="rect">
                <a:avLst/>
              </a:prstGeom>
            </p:spPr>
            <p:txBody>
              <a:bodyPr lIns="45696" tIns="45696" rIns="45696" bIns="45696" rtlCol="0" anchor="ctr"/>
              <a:lstStyle/>
              <a:p>
                <a:pPr algn="ctr">
                  <a:lnSpc>
                    <a:spcPts val="2756"/>
                  </a:lnSpc>
                </a:pPr>
                <a:endParaRPr/>
              </a:p>
            </p:txBody>
          </p:sp>
        </p:grpSp>
        <p:grpSp>
          <p:nvGrpSpPr>
            <p:cNvPr id="66" name="Group 66"/>
            <p:cNvGrpSpPr/>
            <p:nvPr/>
          </p:nvGrpSpPr>
          <p:grpSpPr>
            <a:xfrm>
              <a:off x="23294090" y="7266902"/>
              <a:ext cx="2355608" cy="450589"/>
              <a:chOff x="0" y="0"/>
              <a:chExt cx="455649" cy="87158"/>
            </a:xfrm>
          </p:grpSpPr>
          <p:sp>
            <p:nvSpPr>
              <p:cNvPr id="67" name="Freeform 67"/>
              <p:cNvSpPr/>
              <p:nvPr/>
            </p:nvSpPr>
            <p:spPr>
              <a:xfrm>
                <a:off x="0" y="0"/>
                <a:ext cx="455649" cy="87158"/>
              </a:xfrm>
              <a:custGeom>
                <a:avLst/>
                <a:gdLst/>
                <a:ahLst/>
                <a:cxnLst/>
                <a:rect l="l" t="t" r="r" b="b"/>
                <a:pathLst>
                  <a:path w="455649" h="87158">
                    <a:moveTo>
                      <a:pt x="0" y="0"/>
                    </a:moveTo>
                    <a:lnTo>
                      <a:pt x="455649" y="0"/>
                    </a:lnTo>
                    <a:lnTo>
                      <a:pt x="455649" y="87158"/>
                    </a:lnTo>
                    <a:lnTo>
                      <a:pt x="0" y="87158"/>
                    </a:lnTo>
                    <a:close/>
                  </a:path>
                </a:pathLst>
              </a:custGeom>
              <a:solidFill>
                <a:srgbClr val="FFFFFF"/>
              </a:solidFill>
            </p:spPr>
            <p:txBody>
              <a:bodyPr/>
              <a:lstStyle/>
              <a:p>
                <a:endParaRPr lang="vi-VN"/>
              </a:p>
            </p:txBody>
          </p:sp>
          <p:sp>
            <p:nvSpPr>
              <p:cNvPr id="68" name="TextBox 68"/>
              <p:cNvSpPr txBox="1"/>
              <p:nvPr/>
            </p:nvSpPr>
            <p:spPr>
              <a:xfrm>
                <a:off x="0" y="-38100"/>
                <a:ext cx="455649" cy="125258"/>
              </a:xfrm>
              <a:prstGeom prst="rect">
                <a:avLst/>
              </a:prstGeom>
            </p:spPr>
            <p:txBody>
              <a:bodyPr lIns="50800" tIns="50800" rIns="50800" bIns="50800" rtlCol="0" anchor="ctr"/>
              <a:lstStyle/>
              <a:p>
                <a:pPr algn="ctr">
                  <a:lnSpc>
                    <a:spcPts val="3064"/>
                  </a:lnSpc>
                </a:pPr>
                <a:endParaRPr/>
              </a:p>
            </p:txBody>
          </p:sp>
        </p:grpSp>
        <p:sp>
          <p:nvSpPr>
            <p:cNvPr id="69" name="Freeform 69"/>
            <p:cNvSpPr/>
            <p:nvPr/>
          </p:nvSpPr>
          <p:spPr>
            <a:xfrm rot="-10800000">
              <a:off x="0" y="6282176"/>
              <a:ext cx="1797510" cy="1348132"/>
            </a:xfrm>
            <a:custGeom>
              <a:avLst/>
              <a:gdLst/>
              <a:ahLst/>
              <a:cxnLst/>
              <a:rect l="l" t="t" r="r" b="b"/>
              <a:pathLst>
                <a:path w="1797510" h="1348132">
                  <a:moveTo>
                    <a:pt x="0" y="0"/>
                  </a:moveTo>
                  <a:lnTo>
                    <a:pt x="1797510" y="0"/>
                  </a:lnTo>
                  <a:lnTo>
                    <a:pt x="1797510" y="1348133"/>
                  </a:lnTo>
                  <a:lnTo>
                    <a:pt x="0" y="1348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70" name="Freeform 70"/>
            <p:cNvSpPr/>
            <p:nvPr/>
          </p:nvSpPr>
          <p:spPr>
            <a:xfrm rot="-10800000" flipV="1">
              <a:off x="12542673" y="3587301"/>
              <a:ext cx="2693654" cy="4043007"/>
            </a:xfrm>
            <a:custGeom>
              <a:avLst/>
              <a:gdLst/>
              <a:ahLst/>
              <a:cxnLst/>
              <a:rect l="l" t="t" r="r" b="b"/>
              <a:pathLst>
                <a:path w="2693654" h="4043007">
                  <a:moveTo>
                    <a:pt x="0" y="4043008"/>
                  </a:moveTo>
                  <a:lnTo>
                    <a:pt x="2693653" y="4043008"/>
                  </a:lnTo>
                  <a:lnTo>
                    <a:pt x="2693653"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1" name="Freeform 71"/>
            <p:cNvSpPr/>
            <p:nvPr/>
          </p:nvSpPr>
          <p:spPr>
            <a:xfrm rot="-10800000">
              <a:off x="15231351" y="3587301"/>
              <a:ext cx="2693654" cy="4043007"/>
            </a:xfrm>
            <a:custGeom>
              <a:avLst/>
              <a:gdLst/>
              <a:ahLst/>
              <a:cxnLst/>
              <a:rect l="l" t="t" r="r" b="b"/>
              <a:pathLst>
                <a:path w="2693654" h="4043007">
                  <a:moveTo>
                    <a:pt x="0" y="0"/>
                  </a:moveTo>
                  <a:lnTo>
                    <a:pt x="2693654" y="0"/>
                  </a:lnTo>
                  <a:lnTo>
                    <a:pt x="2693654"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2" name="Freeform 72"/>
            <p:cNvSpPr/>
            <p:nvPr/>
          </p:nvSpPr>
          <p:spPr>
            <a:xfrm rot="-10800000" flipV="1">
              <a:off x="1792535" y="3587301"/>
              <a:ext cx="2693654" cy="4043007"/>
            </a:xfrm>
            <a:custGeom>
              <a:avLst/>
              <a:gdLst/>
              <a:ahLst/>
              <a:cxnLst/>
              <a:rect l="l" t="t" r="r" b="b"/>
              <a:pathLst>
                <a:path w="2693654" h="4043007">
                  <a:moveTo>
                    <a:pt x="0" y="4043008"/>
                  </a:moveTo>
                  <a:lnTo>
                    <a:pt x="2693653" y="4043008"/>
                  </a:lnTo>
                  <a:lnTo>
                    <a:pt x="2693653"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3" name="Freeform 73"/>
            <p:cNvSpPr/>
            <p:nvPr/>
          </p:nvSpPr>
          <p:spPr>
            <a:xfrm rot="-10800000">
              <a:off x="4481213" y="3587301"/>
              <a:ext cx="2693654" cy="4043007"/>
            </a:xfrm>
            <a:custGeom>
              <a:avLst/>
              <a:gdLst/>
              <a:ahLst/>
              <a:cxnLst/>
              <a:rect l="l" t="t" r="r" b="b"/>
              <a:pathLst>
                <a:path w="2693654" h="4043007">
                  <a:moveTo>
                    <a:pt x="0" y="0"/>
                  </a:moveTo>
                  <a:lnTo>
                    <a:pt x="2693654" y="0"/>
                  </a:lnTo>
                  <a:lnTo>
                    <a:pt x="2693654"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4" name="Freeform 74"/>
            <p:cNvSpPr/>
            <p:nvPr/>
          </p:nvSpPr>
          <p:spPr>
            <a:xfrm rot="-10800000" flipV="1">
              <a:off x="7165663" y="3587301"/>
              <a:ext cx="2693654" cy="4043007"/>
            </a:xfrm>
            <a:custGeom>
              <a:avLst/>
              <a:gdLst/>
              <a:ahLst/>
              <a:cxnLst/>
              <a:rect l="l" t="t" r="r" b="b"/>
              <a:pathLst>
                <a:path w="2693654" h="4043007">
                  <a:moveTo>
                    <a:pt x="0" y="4043008"/>
                  </a:moveTo>
                  <a:lnTo>
                    <a:pt x="2693654" y="4043008"/>
                  </a:lnTo>
                  <a:lnTo>
                    <a:pt x="2693654"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5" name="Freeform 75"/>
            <p:cNvSpPr/>
            <p:nvPr/>
          </p:nvSpPr>
          <p:spPr>
            <a:xfrm rot="-10800000">
              <a:off x="9854342" y="3587301"/>
              <a:ext cx="2693654" cy="4043007"/>
            </a:xfrm>
            <a:custGeom>
              <a:avLst/>
              <a:gdLst/>
              <a:ahLst/>
              <a:cxnLst/>
              <a:rect l="l" t="t" r="r" b="b"/>
              <a:pathLst>
                <a:path w="2693654" h="4043007">
                  <a:moveTo>
                    <a:pt x="0" y="0"/>
                  </a:moveTo>
                  <a:lnTo>
                    <a:pt x="2693653" y="0"/>
                  </a:lnTo>
                  <a:lnTo>
                    <a:pt x="2693653"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6" name="Freeform 76"/>
            <p:cNvSpPr/>
            <p:nvPr/>
          </p:nvSpPr>
          <p:spPr>
            <a:xfrm rot="-10800000" flipV="1">
              <a:off x="17919719" y="3588003"/>
              <a:ext cx="2693654" cy="4043007"/>
            </a:xfrm>
            <a:custGeom>
              <a:avLst/>
              <a:gdLst/>
              <a:ahLst/>
              <a:cxnLst/>
              <a:rect l="l" t="t" r="r" b="b"/>
              <a:pathLst>
                <a:path w="2693654" h="4043007">
                  <a:moveTo>
                    <a:pt x="0" y="4043007"/>
                  </a:moveTo>
                  <a:lnTo>
                    <a:pt x="2693654" y="4043007"/>
                  </a:lnTo>
                  <a:lnTo>
                    <a:pt x="2693654" y="0"/>
                  </a:lnTo>
                  <a:lnTo>
                    <a:pt x="0" y="0"/>
                  </a:lnTo>
                  <a:lnTo>
                    <a:pt x="0" y="404300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7" name="Freeform 77"/>
            <p:cNvSpPr/>
            <p:nvPr/>
          </p:nvSpPr>
          <p:spPr>
            <a:xfrm rot="-10800000">
              <a:off x="20608398" y="3588003"/>
              <a:ext cx="2693654" cy="4043007"/>
            </a:xfrm>
            <a:custGeom>
              <a:avLst/>
              <a:gdLst/>
              <a:ahLst/>
              <a:cxnLst/>
              <a:rect l="l" t="t" r="r" b="b"/>
              <a:pathLst>
                <a:path w="2693654" h="4043007">
                  <a:moveTo>
                    <a:pt x="0" y="0"/>
                  </a:moveTo>
                  <a:lnTo>
                    <a:pt x="2693654" y="0"/>
                  </a:lnTo>
                  <a:lnTo>
                    <a:pt x="2693654" y="4043007"/>
                  </a:lnTo>
                  <a:lnTo>
                    <a:pt x="0" y="40430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8" name="Freeform 78"/>
            <p:cNvSpPr/>
            <p:nvPr/>
          </p:nvSpPr>
          <p:spPr>
            <a:xfrm rot="-10800000">
              <a:off x="23294504" y="6286565"/>
              <a:ext cx="1794486" cy="1345865"/>
            </a:xfrm>
            <a:custGeom>
              <a:avLst/>
              <a:gdLst/>
              <a:ahLst/>
              <a:cxnLst/>
              <a:rect l="l" t="t" r="r" b="b"/>
              <a:pathLst>
                <a:path w="1794486" h="1345865">
                  <a:moveTo>
                    <a:pt x="0" y="0"/>
                  </a:moveTo>
                  <a:lnTo>
                    <a:pt x="1794486" y="0"/>
                  </a:lnTo>
                  <a:lnTo>
                    <a:pt x="1794486" y="1345864"/>
                  </a:lnTo>
                  <a:lnTo>
                    <a:pt x="0" y="1345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79" name="Group 79"/>
            <p:cNvGrpSpPr/>
            <p:nvPr/>
          </p:nvGrpSpPr>
          <p:grpSpPr>
            <a:xfrm>
              <a:off x="14747907" y="5101999"/>
              <a:ext cx="972686" cy="972686"/>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81" name="TextBox 81"/>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82" name="TextBox 82"/>
            <p:cNvSpPr txBox="1"/>
            <p:nvPr/>
          </p:nvSpPr>
          <p:spPr>
            <a:xfrm>
              <a:off x="14795161"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1 Heavy"/>
                </a:rPr>
                <a:t>5</a:t>
              </a:r>
            </a:p>
          </p:txBody>
        </p:sp>
        <p:grpSp>
          <p:nvGrpSpPr>
            <p:cNvPr id="83" name="Group 83"/>
            <p:cNvGrpSpPr/>
            <p:nvPr/>
          </p:nvGrpSpPr>
          <p:grpSpPr>
            <a:xfrm>
              <a:off x="17446947" y="5101999"/>
              <a:ext cx="972686" cy="972686"/>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85" name="TextBox 85"/>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86" name="TextBox 86"/>
            <p:cNvSpPr txBox="1"/>
            <p:nvPr/>
          </p:nvSpPr>
          <p:spPr>
            <a:xfrm>
              <a:off x="17494202"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1 Heavy"/>
                </a:rPr>
                <a:t>6</a:t>
              </a:r>
            </a:p>
          </p:txBody>
        </p:sp>
        <p:grpSp>
          <p:nvGrpSpPr>
            <p:cNvPr id="87" name="Group 87"/>
            <p:cNvGrpSpPr/>
            <p:nvPr/>
          </p:nvGrpSpPr>
          <p:grpSpPr>
            <a:xfrm>
              <a:off x="20150806" y="5101999"/>
              <a:ext cx="972686" cy="972686"/>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89" name="TextBox 89"/>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0" name="TextBox 90"/>
            <p:cNvSpPr txBox="1"/>
            <p:nvPr/>
          </p:nvSpPr>
          <p:spPr>
            <a:xfrm>
              <a:off x="20198061"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1 Heavy"/>
                </a:rPr>
                <a:t>7</a:t>
              </a:r>
            </a:p>
          </p:txBody>
        </p:sp>
        <p:grpSp>
          <p:nvGrpSpPr>
            <p:cNvPr id="91" name="Group 91"/>
            <p:cNvGrpSpPr/>
            <p:nvPr/>
          </p:nvGrpSpPr>
          <p:grpSpPr>
            <a:xfrm>
              <a:off x="12058152" y="5101999"/>
              <a:ext cx="972686" cy="972686"/>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93" name="TextBox 93"/>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4" name="TextBox 94"/>
            <p:cNvSpPr txBox="1"/>
            <p:nvPr/>
          </p:nvSpPr>
          <p:spPr>
            <a:xfrm>
              <a:off x="12105407"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1 Heavy"/>
                </a:rPr>
                <a:t>4</a:t>
              </a:r>
            </a:p>
          </p:txBody>
        </p:sp>
        <p:grpSp>
          <p:nvGrpSpPr>
            <p:cNvPr id="95" name="Group 95"/>
            <p:cNvGrpSpPr/>
            <p:nvPr/>
          </p:nvGrpSpPr>
          <p:grpSpPr>
            <a:xfrm>
              <a:off x="9368022" y="5101999"/>
              <a:ext cx="972686" cy="972686"/>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97" name="TextBox 97"/>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98" name="TextBox 98"/>
            <p:cNvSpPr txBox="1"/>
            <p:nvPr/>
          </p:nvSpPr>
          <p:spPr>
            <a:xfrm>
              <a:off x="9415277" y="5096400"/>
              <a:ext cx="878177" cy="898160"/>
            </a:xfrm>
            <a:prstGeom prst="rect">
              <a:avLst/>
            </a:prstGeom>
          </p:spPr>
          <p:txBody>
            <a:bodyPr lIns="0" tIns="0" rIns="0" bIns="0" rtlCol="0" anchor="t">
              <a:spAutoFit/>
            </a:bodyPr>
            <a:lstStyle/>
            <a:p>
              <a:pPr algn="ctr">
                <a:lnSpc>
                  <a:spcPts val="5616"/>
                </a:lnSpc>
              </a:pPr>
              <a:r>
                <a:rPr lang="en-US" sz="4012">
                  <a:solidFill>
                    <a:srgbClr val="FF5757"/>
                  </a:solidFill>
                  <a:latin typeface="Lato 1 Heavy"/>
                </a:rPr>
                <a:t>3</a:t>
              </a:r>
            </a:p>
          </p:txBody>
        </p:sp>
        <p:grpSp>
          <p:nvGrpSpPr>
            <p:cNvPr id="99" name="Group 99"/>
            <p:cNvGrpSpPr/>
            <p:nvPr/>
          </p:nvGrpSpPr>
          <p:grpSpPr>
            <a:xfrm>
              <a:off x="6700984" y="5101999"/>
              <a:ext cx="972686" cy="972686"/>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101" name="TextBox 101"/>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102" name="TextBox 102"/>
            <p:cNvSpPr txBox="1"/>
            <p:nvPr/>
          </p:nvSpPr>
          <p:spPr>
            <a:xfrm>
              <a:off x="6748239" y="5096400"/>
              <a:ext cx="878177" cy="898160"/>
            </a:xfrm>
            <a:prstGeom prst="rect">
              <a:avLst/>
            </a:prstGeom>
          </p:spPr>
          <p:txBody>
            <a:bodyPr lIns="0" tIns="0" rIns="0" bIns="0" rtlCol="0" anchor="t">
              <a:spAutoFit/>
            </a:bodyPr>
            <a:lstStyle/>
            <a:p>
              <a:pPr algn="ctr">
                <a:lnSpc>
                  <a:spcPts val="5616"/>
                </a:lnSpc>
              </a:pPr>
              <a:r>
                <a:rPr lang="en-US" sz="4012">
                  <a:solidFill>
                    <a:srgbClr val="01AB59"/>
                  </a:solidFill>
                  <a:latin typeface="Lato 1 Heavy"/>
                </a:rPr>
                <a:t>2</a:t>
              </a:r>
            </a:p>
          </p:txBody>
        </p:sp>
        <p:grpSp>
          <p:nvGrpSpPr>
            <p:cNvPr id="103" name="Group 103"/>
            <p:cNvGrpSpPr/>
            <p:nvPr/>
          </p:nvGrpSpPr>
          <p:grpSpPr>
            <a:xfrm>
              <a:off x="3996554" y="5101999"/>
              <a:ext cx="972686" cy="972686"/>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vi-VN"/>
              </a:p>
            </p:txBody>
          </p:sp>
          <p:sp>
            <p:nvSpPr>
              <p:cNvPr id="105" name="TextBox 105"/>
              <p:cNvSpPr txBox="1"/>
              <p:nvPr/>
            </p:nvSpPr>
            <p:spPr>
              <a:xfrm>
                <a:off x="76200" y="57150"/>
                <a:ext cx="660400" cy="679450"/>
              </a:xfrm>
              <a:prstGeom prst="rect">
                <a:avLst/>
              </a:prstGeom>
            </p:spPr>
            <p:txBody>
              <a:bodyPr lIns="19487" tIns="19487" rIns="19487" bIns="19487" rtlCol="0" anchor="ctr"/>
              <a:lstStyle/>
              <a:p>
                <a:pPr algn="ctr">
                  <a:lnSpc>
                    <a:spcPts val="1175"/>
                  </a:lnSpc>
                  <a:spcBef>
                    <a:spcPct val="0"/>
                  </a:spcBef>
                </a:pPr>
                <a:endParaRPr/>
              </a:p>
            </p:txBody>
          </p:sp>
        </p:grpSp>
        <p:sp>
          <p:nvSpPr>
            <p:cNvPr id="106" name="TextBox 106"/>
            <p:cNvSpPr txBox="1"/>
            <p:nvPr/>
          </p:nvSpPr>
          <p:spPr>
            <a:xfrm>
              <a:off x="4043809" y="5096400"/>
              <a:ext cx="878177" cy="898160"/>
            </a:xfrm>
            <a:prstGeom prst="rect">
              <a:avLst/>
            </a:prstGeom>
          </p:spPr>
          <p:txBody>
            <a:bodyPr lIns="0" tIns="0" rIns="0" bIns="0" rtlCol="0" anchor="t">
              <a:spAutoFit/>
            </a:bodyPr>
            <a:lstStyle/>
            <a:p>
              <a:pPr algn="ctr">
                <a:lnSpc>
                  <a:spcPts val="5616"/>
                </a:lnSpc>
              </a:pPr>
              <a:r>
                <a:rPr lang="en-US" sz="4012">
                  <a:solidFill>
                    <a:srgbClr val="01AB59"/>
                  </a:solidFill>
                  <a:latin typeface="Lato 1 Heavy"/>
                </a:rPr>
                <a:t>1</a:t>
              </a:r>
            </a:p>
          </p:txBody>
        </p:sp>
      </p:grpSp>
      <p:grpSp>
        <p:nvGrpSpPr>
          <p:cNvPr id="107" name="Group 107"/>
          <p:cNvGrpSpPr/>
          <p:nvPr/>
        </p:nvGrpSpPr>
        <p:grpSpPr>
          <a:xfrm>
            <a:off x="2650133" y="6697382"/>
            <a:ext cx="2571670" cy="2429781"/>
            <a:chOff x="0" y="0"/>
            <a:chExt cx="3428894" cy="3239709"/>
          </a:xfrm>
        </p:grpSpPr>
        <p:sp>
          <p:nvSpPr>
            <p:cNvPr id="108" name="TextBox 108"/>
            <p:cNvSpPr txBox="1"/>
            <p:nvPr/>
          </p:nvSpPr>
          <p:spPr>
            <a:xfrm>
              <a:off x="0" y="-57150"/>
              <a:ext cx="3274416" cy="556551"/>
            </a:xfrm>
            <a:prstGeom prst="rect">
              <a:avLst/>
            </a:prstGeom>
          </p:spPr>
          <p:txBody>
            <a:bodyPr lIns="0" tIns="0" rIns="0" bIns="0" rtlCol="0" anchor="t">
              <a:spAutoFit/>
            </a:bodyPr>
            <a:lstStyle/>
            <a:p>
              <a:pPr>
                <a:lnSpc>
                  <a:spcPts val="3500"/>
                </a:lnSpc>
              </a:pPr>
              <a:r>
                <a:rPr lang="en-US" sz="2500">
                  <a:solidFill>
                    <a:srgbClr val="FFFFFF"/>
                  </a:solidFill>
                  <a:latin typeface="Lato 1 Heavy"/>
                </a:rPr>
                <a:t>Introduction</a:t>
              </a:r>
            </a:p>
          </p:txBody>
        </p:sp>
        <p:sp>
          <p:nvSpPr>
            <p:cNvPr id="109" name="TextBox 109"/>
            <p:cNvSpPr txBox="1"/>
            <p:nvPr/>
          </p:nvSpPr>
          <p:spPr>
            <a:xfrm>
              <a:off x="0" y="599816"/>
              <a:ext cx="3428894" cy="2639893"/>
            </a:xfrm>
            <a:prstGeom prst="rect">
              <a:avLst/>
            </a:prstGeom>
          </p:spPr>
          <p:txBody>
            <a:bodyPr lIns="0" tIns="0" rIns="0" bIns="0" rtlCol="0" anchor="t">
              <a:spAutoFit/>
            </a:bodyPr>
            <a:lstStyle/>
            <a:p>
              <a:pPr>
                <a:lnSpc>
                  <a:spcPts val="2695"/>
                </a:lnSpc>
              </a:pPr>
              <a:r>
                <a:rPr lang="en-US" sz="1925">
                  <a:solidFill>
                    <a:srgbClr val="FFFFFF"/>
                  </a:solidFill>
                  <a:latin typeface="Lato 2"/>
                </a:rPr>
                <a:t>Understand the Android operating system, structure of an Android app, and Android development tools.</a:t>
              </a:r>
            </a:p>
          </p:txBody>
        </p:sp>
      </p:grpSp>
      <p:sp>
        <p:nvSpPr>
          <p:cNvPr id="110" name="TextBox 110"/>
          <p:cNvSpPr txBox="1"/>
          <p:nvPr/>
        </p:nvSpPr>
        <p:spPr>
          <a:xfrm>
            <a:off x="1397767" y="970070"/>
            <a:ext cx="2538202" cy="1935576"/>
          </a:xfrm>
          <a:prstGeom prst="rect">
            <a:avLst/>
          </a:prstGeom>
        </p:spPr>
        <p:txBody>
          <a:bodyPr lIns="0" tIns="0" rIns="0" bIns="0" rtlCol="0" anchor="t">
            <a:spAutoFit/>
          </a:bodyPr>
          <a:lstStyle/>
          <a:p>
            <a:pPr>
              <a:lnSpc>
                <a:spcPts val="7544"/>
              </a:lnSpc>
            </a:pPr>
            <a:r>
              <a:rPr lang="en-US" sz="6600" dirty="0">
                <a:solidFill>
                  <a:srgbClr val="000000"/>
                </a:solidFill>
                <a:latin typeface="Bobby Jones Condensed Soft"/>
              </a:rPr>
              <a:t>PROJECT </a:t>
            </a:r>
            <a:r>
              <a:rPr lang="en-US" sz="6600" dirty="0" err="1">
                <a:solidFill>
                  <a:srgbClr val="000000"/>
                </a:solidFill>
                <a:latin typeface="Bobby Jones Condensed Soft"/>
              </a:rPr>
              <a:t>RoadMAP</a:t>
            </a:r>
            <a:endParaRPr lang="en-US" sz="6600" dirty="0">
              <a:solidFill>
                <a:srgbClr val="000000"/>
              </a:solidFill>
              <a:latin typeface="Bobby Jones Condensed Soft"/>
            </a:endParaRPr>
          </a:p>
        </p:txBody>
      </p:sp>
      <p:sp>
        <p:nvSpPr>
          <p:cNvPr id="111" name="TextBox 111"/>
          <p:cNvSpPr txBox="1"/>
          <p:nvPr/>
        </p:nvSpPr>
        <p:spPr>
          <a:xfrm>
            <a:off x="4642084" y="1262274"/>
            <a:ext cx="2455812" cy="869751"/>
          </a:xfrm>
          <a:prstGeom prst="rect">
            <a:avLst/>
          </a:prstGeom>
        </p:spPr>
        <p:txBody>
          <a:bodyPr lIns="0" tIns="0" rIns="0" bIns="0" rtlCol="0" anchor="t">
            <a:spAutoFit/>
          </a:bodyPr>
          <a:lstStyle/>
          <a:p>
            <a:pPr>
              <a:lnSpc>
                <a:spcPts val="3500"/>
              </a:lnSpc>
            </a:pPr>
            <a:r>
              <a:rPr lang="en-US" sz="2500">
                <a:solidFill>
                  <a:srgbClr val="FFFFFF"/>
                </a:solidFill>
                <a:latin typeface="Lato 1 Heavy"/>
              </a:rPr>
              <a:t>Development Environment</a:t>
            </a:r>
          </a:p>
        </p:txBody>
      </p:sp>
      <p:sp>
        <p:nvSpPr>
          <p:cNvPr id="112" name="TextBox 112"/>
          <p:cNvSpPr txBox="1"/>
          <p:nvPr/>
        </p:nvSpPr>
        <p:spPr>
          <a:xfrm>
            <a:off x="4642084" y="2230539"/>
            <a:ext cx="2571670" cy="989319"/>
          </a:xfrm>
          <a:prstGeom prst="rect">
            <a:avLst/>
          </a:prstGeom>
        </p:spPr>
        <p:txBody>
          <a:bodyPr lIns="0" tIns="0" rIns="0" bIns="0" rtlCol="0" anchor="t">
            <a:spAutoFit/>
          </a:bodyPr>
          <a:lstStyle/>
          <a:p>
            <a:pPr>
              <a:lnSpc>
                <a:spcPts val="2695"/>
              </a:lnSpc>
            </a:pPr>
            <a:r>
              <a:rPr lang="en-US" sz="1925">
                <a:solidFill>
                  <a:srgbClr val="FFFFFF"/>
                </a:solidFill>
                <a:latin typeface="Lato 2"/>
              </a:rPr>
              <a:t>Install Android Studio and SDK, create your first Android project.</a:t>
            </a:r>
          </a:p>
        </p:txBody>
      </p:sp>
      <p:sp>
        <p:nvSpPr>
          <p:cNvPr id="113" name="TextBox 113"/>
          <p:cNvSpPr txBox="1"/>
          <p:nvPr/>
        </p:nvSpPr>
        <p:spPr>
          <a:xfrm>
            <a:off x="6645179" y="6640232"/>
            <a:ext cx="2455812" cy="431701"/>
          </a:xfrm>
          <a:prstGeom prst="rect">
            <a:avLst/>
          </a:prstGeom>
        </p:spPr>
        <p:txBody>
          <a:bodyPr lIns="0" tIns="0" rIns="0" bIns="0" rtlCol="0" anchor="t">
            <a:spAutoFit/>
          </a:bodyPr>
          <a:lstStyle/>
          <a:p>
            <a:pPr>
              <a:lnSpc>
                <a:spcPts val="3500"/>
              </a:lnSpc>
            </a:pPr>
            <a:r>
              <a:rPr lang="en-US" sz="2500">
                <a:solidFill>
                  <a:srgbClr val="FFFFFF"/>
                </a:solidFill>
                <a:latin typeface="Lato 1 Heavy"/>
              </a:rPr>
              <a:t>User Interface</a:t>
            </a:r>
          </a:p>
        </p:txBody>
      </p:sp>
      <p:sp>
        <p:nvSpPr>
          <p:cNvPr id="114" name="TextBox 114"/>
          <p:cNvSpPr txBox="1"/>
          <p:nvPr/>
        </p:nvSpPr>
        <p:spPr>
          <a:xfrm>
            <a:off x="6688188" y="7167182"/>
            <a:ext cx="2571670" cy="1322694"/>
          </a:xfrm>
          <a:prstGeom prst="rect">
            <a:avLst/>
          </a:prstGeom>
        </p:spPr>
        <p:txBody>
          <a:bodyPr lIns="0" tIns="0" rIns="0" bIns="0" rtlCol="0" anchor="t">
            <a:spAutoFit/>
          </a:bodyPr>
          <a:lstStyle/>
          <a:p>
            <a:pPr>
              <a:lnSpc>
                <a:spcPts val="2695"/>
              </a:lnSpc>
            </a:pPr>
            <a:r>
              <a:rPr lang="en-US" sz="1925">
                <a:solidFill>
                  <a:srgbClr val="FFFFFF"/>
                </a:solidFill>
                <a:latin typeface="Lato 2"/>
              </a:rPr>
              <a:t>Learn to build user interfaces with Views, View Groups, and Layouts.</a:t>
            </a:r>
          </a:p>
        </p:txBody>
      </p:sp>
      <p:sp>
        <p:nvSpPr>
          <p:cNvPr id="115" name="TextBox 115"/>
          <p:cNvSpPr txBox="1"/>
          <p:nvPr/>
        </p:nvSpPr>
        <p:spPr>
          <a:xfrm>
            <a:off x="8766844" y="1358520"/>
            <a:ext cx="2455812" cy="431701"/>
          </a:xfrm>
          <a:prstGeom prst="rect">
            <a:avLst/>
          </a:prstGeom>
        </p:spPr>
        <p:txBody>
          <a:bodyPr lIns="0" tIns="0" rIns="0" bIns="0" rtlCol="0" anchor="t">
            <a:spAutoFit/>
          </a:bodyPr>
          <a:lstStyle/>
          <a:p>
            <a:pPr>
              <a:lnSpc>
                <a:spcPts val="3500"/>
              </a:lnSpc>
            </a:pPr>
            <a:r>
              <a:rPr lang="en-US" sz="2500">
                <a:solidFill>
                  <a:srgbClr val="FFFFFF"/>
                </a:solidFill>
                <a:latin typeface="Lato 1 Heavy"/>
              </a:rPr>
              <a:t>Event Handling</a:t>
            </a:r>
          </a:p>
        </p:txBody>
      </p:sp>
      <p:sp>
        <p:nvSpPr>
          <p:cNvPr id="116" name="TextBox 116"/>
          <p:cNvSpPr txBox="1"/>
          <p:nvPr/>
        </p:nvSpPr>
        <p:spPr>
          <a:xfrm>
            <a:off x="8766844" y="1885471"/>
            <a:ext cx="2571670" cy="1322694"/>
          </a:xfrm>
          <a:prstGeom prst="rect">
            <a:avLst/>
          </a:prstGeom>
        </p:spPr>
        <p:txBody>
          <a:bodyPr lIns="0" tIns="0" rIns="0" bIns="0" rtlCol="0" anchor="t">
            <a:spAutoFit/>
          </a:bodyPr>
          <a:lstStyle/>
          <a:p>
            <a:pPr>
              <a:lnSpc>
                <a:spcPts val="2695"/>
              </a:lnSpc>
            </a:pPr>
            <a:r>
              <a:rPr lang="en-US" sz="1925">
                <a:solidFill>
                  <a:srgbClr val="FFFFFF"/>
                </a:solidFill>
                <a:latin typeface="Lato 2"/>
              </a:rPr>
              <a:t>Understand different types of events and how to handle them in your Android app.</a:t>
            </a:r>
          </a:p>
        </p:txBody>
      </p:sp>
      <p:sp>
        <p:nvSpPr>
          <p:cNvPr id="117" name="TextBox 117"/>
          <p:cNvSpPr txBox="1"/>
          <p:nvPr/>
        </p:nvSpPr>
        <p:spPr>
          <a:xfrm>
            <a:off x="10726708" y="6640232"/>
            <a:ext cx="2455812" cy="431701"/>
          </a:xfrm>
          <a:prstGeom prst="rect">
            <a:avLst/>
          </a:prstGeom>
        </p:spPr>
        <p:txBody>
          <a:bodyPr lIns="0" tIns="0" rIns="0" bIns="0" rtlCol="0" anchor="t">
            <a:spAutoFit/>
          </a:bodyPr>
          <a:lstStyle/>
          <a:p>
            <a:pPr>
              <a:lnSpc>
                <a:spcPts val="3500"/>
              </a:lnSpc>
            </a:pPr>
            <a:r>
              <a:rPr lang="en-US" sz="2500">
                <a:solidFill>
                  <a:srgbClr val="FFFFFF"/>
                </a:solidFill>
                <a:latin typeface="Lato 1 Heavy"/>
              </a:rPr>
              <a:t>Data Storage</a:t>
            </a:r>
          </a:p>
        </p:txBody>
      </p:sp>
      <p:sp>
        <p:nvSpPr>
          <p:cNvPr id="118" name="TextBox 118"/>
          <p:cNvSpPr txBox="1"/>
          <p:nvPr/>
        </p:nvSpPr>
        <p:spPr>
          <a:xfrm>
            <a:off x="10726708" y="7167182"/>
            <a:ext cx="2571670" cy="1322694"/>
          </a:xfrm>
          <a:prstGeom prst="rect">
            <a:avLst/>
          </a:prstGeom>
        </p:spPr>
        <p:txBody>
          <a:bodyPr lIns="0" tIns="0" rIns="0" bIns="0" rtlCol="0" anchor="t">
            <a:spAutoFit/>
          </a:bodyPr>
          <a:lstStyle/>
          <a:p>
            <a:pPr>
              <a:lnSpc>
                <a:spcPts val="2695"/>
              </a:lnSpc>
            </a:pPr>
            <a:r>
              <a:rPr lang="en-US" sz="1925">
                <a:solidFill>
                  <a:srgbClr val="FFFFFF"/>
                </a:solidFill>
                <a:latin typeface="Lato 2"/>
              </a:rPr>
              <a:t>Learn how to use SQL to store local data within your Android application.</a:t>
            </a:r>
          </a:p>
        </p:txBody>
      </p:sp>
      <p:sp>
        <p:nvSpPr>
          <p:cNvPr id="119" name="TextBox 119"/>
          <p:cNvSpPr txBox="1"/>
          <p:nvPr/>
        </p:nvSpPr>
        <p:spPr>
          <a:xfrm>
            <a:off x="12795460" y="1262274"/>
            <a:ext cx="2455812" cy="869751"/>
          </a:xfrm>
          <a:prstGeom prst="rect">
            <a:avLst/>
          </a:prstGeom>
        </p:spPr>
        <p:txBody>
          <a:bodyPr lIns="0" tIns="0" rIns="0" bIns="0" rtlCol="0" anchor="t">
            <a:spAutoFit/>
          </a:bodyPr>
          <a:lstStyle/>
          <a:p>
            <a:pPr>
              <a:lnSpc>
                <a:spcPts val="3500"/>
              </a:lnSpc>
            </a:pPr>
            <a:r>
              <a:rPr lang="en-US" sz="2500">
                <a:solidFill>
                  <a:srgbClr val="FFFFFF"/>
                </a:solidFill>
                <a:latin typeface="Lato 1 Heavy"/>
              </a:rPr>
              <a:t>Network Connectivity</a:t>
            </a:r>
          </a:p>
        </p:txBody>
      </p:sp>
      <p:sp>
        <p:nvSpPr>
          <p:cNvPr id="120" name="TextBox 120"/>
          <p:cNvSpPr txBox="1"/>
          <p:nvPr/>
        </p:nvSpPr>
        <p:spPr>
          <a:xfrm>
            <a:off x="12795460" y="2225250"/>
            <a:ext cx="2571670" cy="1322694"/>
          </a:xfrm>
          <a:prstGeom prst="rect">
            <a:avLst/>
          </a:prstGeom>
        </p:spPr>
        <p:txBody>
          <a:bodyPr lIns="0" tIns="0" rIns="0" bIns="0" rtlCol="0" anchor="t">
            <a:spAutoFit/>
          </a:bodyPr>
          <a:lstStyle/>
          <a:p>
            <a:pPr>
              <a:lnSpc>
                <a:spcPts val="2695"/>
              </a:lnSpc>
            </a:pPr>
            <a:r>
              <a:rPr lang="en-US" sz="1925">
                <a:solidFill>
                  <a:srgbClr val="FFFFFF"/>
                </a:solidFill>
                <a:latin typeface="Lato 2"/>
              </a:rPr>
              <a:t>Learn how to use SQL to store local data within your Android application.</a:t>
            </a:r>
          </a:p>
        </p:txBody>
      </p:sp>
      <p:sp>
        <p:nvSpPr>
          <p:cNvPr id="121" name="TextBox 121"/>
          <p:cNvSpPr txBox="1"/>
          <p:nvPr/>
        </p:nvSpPr>
        <p:spPr>
          <a:xfrm>
            <a:off x="14765229" y="6640232"/>
            <a:ext cx="2455812" cy="869751"/>
          </a:xfrm>
          <a:prstGeom prst="rect">
            <a:avLst/>
          </a:prstGeom>
        </p:spPr>
        <p:txBody>
          <a:bodyPr lIns="0" tIns="0" rIns="0" bIns="0" rtlCol="0" anchor="t">
            <a:spAutoFit/>
          </a:bodyPr>
          <a:lstStyle/>
          <a:p>
            <a:pPr>
              <a:lnSpc>
                <a:spcPts val="3500"/>
              </a:lnSpc>
            </a:pPr>
            <a:r>
              <a:rPr lang="en-US" sz="2500">
                <a:solidFill>
                  <a:srgbClr val="FFFFFF"/>
                </a:solidFill>
                <a:latin typeface="Lato 1 Heavy"/>
              </a:rPr>
              <a:t>Performance &amp; Optimization</a:t>
            </a:r>
          </a:p>
        </p:txBody>
      </p:sp>
      <p:sp>
        <p:nvSpPr>
          <p:cNvPr id="122" name="TextBox 122"/>
          <p:cNvSpPr txBox="1"/>
          <p:nvPr/>
        </p:nvSpPr>
        <p:spPr>
          <a:xfrm>
            <a:off x="14765229" y="7605233"/>
            <a:ext cx="2571670" cy="1656069"/>
          </a:xfrm>
          <a:prstGeom prst="rect">
            <a:avLst/>
          </a:prstGeom>
        </p:spPr>
        <p:txBody>
          <a:bodyPr lIns="0" tIns="0" rIns="0" bIns="0" rtlCol="0" anchor="t">
            <a:spAutoFit/>
          </a:bodyPr>
          <a:lstStyle/>
          <a:p>
            <a:pPr>
              <a:lnSpc>
                <a:spcPts val="2695"/>
              </a:lnSpc>
            </a:pPr>
            <a:r>
              <a:rPr lang="en-US" sz="1925">
                <a:solidFill>
                  <a:srgbClr val="FFFFFF"/>
                </a:solidFill>
                <a:latin typeface="Lato 2"/>
              </a:rPr>
              <a:t>Learn how to optimize the performance of your Android application.</a:t>
            </a:r>
          </a:p>
          <a:p>
            <a:pPr>
              <a:lnSpc>
                <a:spcPts val="2695"/>
              </a:lnSpc>
            </a:pPr>
            <a:endParaRPr lang="en-US" sz="1925">
              <a:solidFill>
                <a:srgbClr val="FFFFFF"/>
              </a:solidFill>
              <a:latin typeface="Lato 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vi-VN"/>
          </a:p>
        </p:txBody>
      </p:sp>
      <p:sp>
        <p:nvSpPr>
          <p:cNvPr id="3" name="Freeform 3"/>
          <p:cNvSpPr/>
          <p:nvPr/>
        </p:nvSpPr>
        <p:spPr>
          <a:xfrm>
            <a:off x="4721134" y="553081"/>
            <a:ext cx="8790295" cy="2417131"/>
          </a:xfrm>
          <a:custGeom>
            <a:avLst/>
            <a:gdLst/>
            <a:ahLst/>
            <a:cxnLst/>
            <a:rect l="l" t="t" r="r" b="b"/>
            <a:pathLst>
              <a:path w="8790295" h="2417131">
                <a:moveTo>
                  <a:pt x="0" y="0"/>
                </a:moveTo>
                <a:lnTo>
                  <a:pt x="8790295" y="0"/>
                </a:lnTo>
                <a:lnTo>
                  <a:pt x="8790295" y="2417131"/>
                </a:lnTo>
                <a:lnTo>
                  <a:pt x="0" y="2417131"/>
                </a:lnTo>
                <a:lnTo>
                  <a:pt x="0" y="0"/>
                </a:lnTo>
                <a:close/>
              </a:path>
            </a:pathLst>
          </a:custGeom>
          <a:blipFill>
            <a:blip r:embed="rId3"/>
            <a:stretch>
              <a:fillRect b="-10554"/>
            </a:stretch>
          </a:blipFill>
        </p:spPr>
        <p:txBody>
          <a:bodyPr/>
          <a:lstStyle/>
          <a:p>
            <a:endParaRPr lang="vi-VN"/>
          </a:p>
        </p:txBody>
      </p:sp>
      <p:sp>
        <p:nvSpPr>
          <p:cNvPr id="4" name="TextBox 4"/>
          <p:cNvSpPr txBox="1"/>
          <p:nvPr/>
        </p:nvSpPr>
        <p:spPr>
          <a:xfrm>
            <a:off x="5073638" y="840784"/>
            <a:ext cx="8085287" cy="1949252"/>
          </a:xfrm>
          <a:prstGeom prst="rect">
            <a:avLst/>
          </a:prstGeom>
        </p:spPr>
        <p:txBody>
          <a:bodyPr lIns="0" tIns="0" rIns="0" bIns="0" rtlCol="0" anchor="t">
            <a:spAutoFit/>
          </a:bodyPr>
          <a:lstStyle/>
          <a:p>
            <a:pPr marL="0" lvl="0" indent="0" algn="ctr">
              <a:lnSpc>
                <a:spcPts val="15243"/>
              </a:lnSpc>
              <a:spcBef>
                <a:spcPct val="0"/>
              </a:spcBef>
            </a:pPr>
            <a:r>
              <a:rPr lang="en-US" sz="14799" dirty="0">
                <a:solidFill>
                  <a:srgbClr val="FFFFFF"/>
                </a:solidFill>
                <a:latin typeface="Bobby Jones Condensed Soft"/>
              </a:rPr>
              <a:t>PLAN</a:t>
            </a:r>
          </a:p>
        </p:txBody>
      </p:sp>
      <p:sp>
        <p:nvSpPr>
          <p:cNvPr id="5" name="Freeform 5"/>
          <p:cNvSpPr/>
          <p:nvPr/>
        </p:nvSpPr>
        <p:spPr>
          <a:xfrm>
            <a:off x="1716836" y="1229698"/>
            <a:ext cx="1518621" cy="1907217"/>
          </a:xfrm>
          <a:custGeom>
            <a:avLst/>
            <a:gdLst/>
            <a:ahLst/>
            <a:cxnLst/>
            <a:rect l="l" t="t" r="r" b="b"/>
            <a:pathLst>
              <a:path w="1518621" h="1907217">
                <a:moveTo>
                  <a:pt x="0" y="0"/>
                </a:moveTo>
                <a:lnTo>
                  <a:pt x="1518621" y="0"/>
                </a:lnTo>
                <a:lnTo>
                  <a:pt x="1518621" y="1907217"/>
                </a:lnTo>
                <a:lnTo>
                  <a:pt x="0" y="1907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rot="-6949868">
            <a:off x="4736240" y="562320"/>
            <a:ext cx="1371562" cy="1438073"/>
          </a:xfrm>
          <a:custGeom>
            <a:avLst/>
            <a:gdLst/>
            <a:ahLst/>
            <a:cxnLst/>
            <a:rect l="l" t="t" r="r" b="b"/>
            <a:pathLst>
              <a:path w="1371562" h="1438073">
                <a:moveTo>
                  <a:pt x="0" y="0"/>
                </a:moveTo>
                <a:lnTo>
                  <a:pt x="1371562" y="0"/>
                </a:lnTo>
                <a:lnTo>
                  <a:pt x="1371562" y="1438073"/>
                </a:lnTo>
                <a:lnTo>
                  <a:pt x="0" y="14380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Freeform 7"/>
          <p:cNvSpPr/>
          <p:nvPr/>
        </p:nvSpPr>
        <p:spPr>
          <a:xfrm rot="369873">
            <a:off x="5925130" y="2900660"/>
            <a:ext cx="6813805" cy="966321"/>
          </a:xfrm>
          <a:custGeom>
            <a:avLst/>
            <a:gdLst/>
            <a:ahLst/>
            <a:cxnLst/>
            <a:rect l="l" t="t" r="r" b="b"/>
            <a:pathLst>
              <a:path w="6813805" h="966321">
                <a:moveTo>
                  <a:pt x="0" y="0"/>
                </a:moveTo>
                <a:lnTo>
                  <a:pt x="6813806" y="0"/>
                </a:lnTo>
                <a:lnTo>
                  <a:pt x="6813806" y="966321"/>
                </a:lnTo>
                <a:lnTo>
                  <a:pt x="0" y="9663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rot="-763236">
            <a:off x="11747584" y="165712"/>
            <a:ext cx="1157792" cy="1284651"/>
          </a:xfrm>
          <a:custGeom>
            <a:avLst/>
            <a:gdLst/>
            <a:ahLst/>
            <a:cxnLst/>
            <a:rect l="l" t="t" r="r" b="b"/>
            <a:pathLst>
              <a:path w="1157792" h="1284651">
                <a:moveTo>
                  <a:pt x="0" y="0"/>
                </a:moveTo>
                <a:lnTo>
                  <a:pt x="1157792" y="0"/>
                </a:lnTo>
                <a:lnTo>
                  <a:pt x="1157792" y="1284651"/>
                </a:lnTo>
                <a:lnTo>
                  <a:pt x="0" y="12846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Freeform 9"/>
          <p:cNvSpPr/>
          <p:nvPr/>
        </p:nvSpPr>
        <p:spPr>
          <a:xfrm rot="-485834" flipH="1">
            <a:off x="14571246" y="-85203"/>
            <a:ext cx="4114866" cy="3703966"/>
          </a:xfrm>
          <a:custGeom>
            <a:avLst/>
            <a:gdLst/>
            <a:ahLst/>
            <a:cxnLst/>
            <a:rect l="l" t="t" r="r" b="b"/>
            <a:pathLst>
              <a:path w="4114866" h="3703966">
                <a:moveTo>
                  <a:pt x="4114866" y="0"/>
                </a:moveTo>
                <a:lnTo>
                  <a:pt x="0" y="0"/>
                </a:lnTo>
                <a:lnTo>
                  <a:pt x="0" y="3703967"/>
                </a:lnTo>
                <a:lnTo>
                  <a:pt x="4114866" y="3703967"/>
                </a:lnTo>
                <a:lnTo>
                  <a:pt x="4114866" y="0"/>
                </a:lnTo>
                <a:close/>
              </a:path>
            </a:pathLst>
          </a:custGeom>
          <a:blipFill>
            <a:blip r:embed="rId12">
              <a:extLst>
                <a:ext uri="{96DAC541-7B7A-43D3-8B79-37D633B846F1}">
                  <asvg:svgBlip xmlns:asvg="http://schemas.microsoft.com/office/drawing/2016/SVG/main" r:embed="rId13"/>
                </a:ext>
              </a:extLst>
            </a:blip>
            <a:stretch>
              <a:fillRect l="-43918"/>
            </a:stretch>
          </a:blipFill>
        </p:spPr>
        <p:txBody>
          <a:bodyPr/>
          <a:lstStyle/>
          <a:p>
            <a:endParaRPr lang="vi-VN"/>
          </a:p>
        </p:txBody>
      </p:sp>
      <p:sp>
        <p:nvSpPr>
          <p:cNvPr id="10" name="Freeform 10"/>
          <p:cNvSpPr/>
          <p:nvPr/>
        </p:nvSpPr>
        <p:spPr>
          <a:xfrm rot="-485834" flipH="1">
            <a:off x="-1028733" y="7952772"/>
            <a:ext cx="4114866" cy="3703966"/>
          </a:xfrm>
          <a:custGeom>
            <a:avLst/>
            <a:gdLst/>
            <a:ahLst/>
            <a:cxnLst/>
            <a:rect l="l" t="t" r="r" b="b"/>
            <a:pathLst>
              <a:path w="4114866" h="3703966">
                <a:moveTo>
                  <a:pt x="4114866" y="0"/>
                </a:moveTo>
                <a:lnTo>
                  <a:pt x="0" y="0"/>
                </a:lnTo>
                <a:lnTo>
                  <a:pt x="0" y="3703967"/>
                </a:lnTo>
                <a:lnTo>
                  <a:pt x="4114866" y="3703967"/>
                </a:lnTo>
                <a:lnTo>
                  <a:pt x="4114866" y="0"/>
                </a:lnTo>
                <a:close/>
              </a:path>
            </a:pathLst>
          </a:custGeom>
          <a:blipFill>
            <a:blip r:embed="rId12">
              <a:extLst>
                <a:ext uri="{96DAC541-7B7A-43D3-8B79-37D633B846F1}">
                  <asvg:svgBlip xmlns:asvg="http://schemas.microsoft.com/office/drawing/2016/SVG/main" r:embed="rId13"/>
                </a:ext>
              </a:extLst>
            </a:blip>
            <a:stretch>
              <a:fillRect l="-43918"/>
            </a:stretch>
          </a:blipFill>
        </p:spPr>
        <p:txBody>
          <a:bodyPr/>
          <a:lstStyle/>
          <a:p>
            <a:endParaRPr lang="vi-VN"/>
          </a:p>
        </p:txBody>
      </p:sp>
      <p:sp>
        <p:nvSpPr>
          <p:cNvPr id="11" name="Freeform 11"/>
          <p:cNvSpPr/>
          <p:nvPr/>
        </p:nvSpPr>
        <p:spPr>
          <a:xfrm rot="-765709">
            <a:off x="15939299" y="7283106"/>
            <a:ext cx="1651989" cy="2368442"/>
          </a:xfrm>
          <a:custGeom>
            <a:avLst/>
            <a:gdLst/>
            <a:ahLst/>
            <a:cxnLst/>
            <a:rect l="l" t="t" r="r" b="b"/>
            <a:pathLst>
              <a:path w="1651989" h="2368442">
                <a:moveTo>
                  <a:pt x="0" y="0"/>
                </a:moveTo>
                <a:lnTo>
                  <a:pt x="1651988" y="0"/>
                </a:lnTo>
                <a:lnTo>
                  <a:pt x="1651988" y="2368443"/>
                </a:lnTo>
                <a:lnTo>
                  <a:pt x="0" y="23684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grpSp>
        <p:nvGrpSpPr>
          <p:cNvPr id="12" name="Group 12"/>
          <p:cNvGrpSpPr/>
          <p:nvPr/>
        </p:nvGrpSpPr>
        <p:grpSpPr>
          <a:xfrm>
            <a:off x="3036881" y="5253111"/>
            <a:ext cx="1398505" cy="1173363"/>
            <a:chOff x="0" y="0"/>
            <a:chExt cx="1864673" cy="1564484"/>
          </a:xfrm>
        </p:grpSpPr>
        <p:grpSp>
          <p:nvGrpSpPr>
            <p:cNvPr id="13" name="Group 13"/>
            <p:cNvGrpSpPr/>
            <p:nvPr/>
          </p:nvGrpSpPr>
          <p:grpSpPr>
            <a:xfrm>
              <a:off x="190595" y="117289"/>
              <a:ext cx="1674078" cy="1447194"/>
              <a:chOff x="0" y="0"/>
              <a:chExt cx="763934" cy="660400"/>
            </a:xfrm>
          </p:grpSpPr>
          <p:sp>
            <p:nvSpPr>
              <p:cNvPr id="14" name="Freeform 14"/>
              <p:cNvSpPr/>
              <p:nvPr/>
            </p:nvSpPr>
            <p:spPr>
              <a:xfrm>
                <a:off x="0" y="0"/>
                <a:ext cx="763934" cy="660400"/>
              </a:xfrm>
              <a:custGeom>
                <a:avLst/>
                <a:gdLst/>
                <a:ahLst/>
                <a:cxnLst/>
                <a:rect l="l" t="t" r="r" b="b"/>
                <a:pathLst>
                  <a:path w="763934" h="660400">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B6C7DD"/>
              </a:solidFill>
            </p:spPr>
            <p:txBody>
              <a:bodyPr/>
              <a:lstStyle/>
              <a:p>
                <a:endParaRPr lang="vi-VN"/>
              </a:p>
            </p:txBody>
          </p:sp>
        </p:grpSp>
        <p:grpSp>
          <p:nvGrpSpPr>
            <p:cNvPr id="15" name="Group 15"/>
            <p:cNvGrpSpPr/>
            <p:nvPr/>
          </p:nvGrpSpPr>
          <p:grpSpPr>
            <a:xfrm>
              <a:off x="0" y="0"/>
              <a:ext cx="1682999" cy="1447194"/>
              <a:chOff x="0" y="0"/>
              <a:chExt cx="1772811" cy="1524423"/>
            </a:xfrm>
          </p:grpSpPr>
          <p:sp>
            <p:nvSpPr>
              <p:cNvPr id="16" name="Freeform 16"/>
              <p:cNvSpPr/>
              <p:nvPr/>
            </p:nvSpPr>
            <p:spPr>
              <a:xfrm>
                <a:off x="0" y="0"/>
                <a:ext cx="1772811" cy="1524423"/>
              </a:xfrm>
              <a:custGeom>
                <a:avLst/>
                <a:gdLst/>
                <a:ahLst/>
                <a:cxnLst/>
                <a:rect l="l" t="t" r="r" b="b"/>
                <a:pathLst>
                  <a:path w="1772811" h="1524423">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txBody>
              <a:bodyPr/>
              <a:lstStyle/>
              <a:p>
                <a:endParaRPr lang="vi-VN"/>
              </a:p>
            </p:txBody>
          </p:sp>
        </p:grpSp>
      </p:grpSp>
      <p:grpSp>
        <p:nvGrpSpPr>
          <p:cNvPr id="17" name="Group 17"/>
          <p:cNvGrpSpPr/>
          <p:nvPr/>
        </p:nvGrpSpPr>
        <p:grpSpPr>
          <a:xfrm>
            <a:off x="5422021" y="7105439"/>
            <a:ext cx="1355299" cy="1137112"/>
            <a:chOff x="0" y="0"/>
            <a:chExt cx="1807065" cy="1516150"/>
          </a:xfrm>
        </p:grpSpPr>
        <p:grpSp>
          <p:nvGrpSpPr>
            <p:cNvPr id="18" name="Group 18"/>
            <p:cNvGrpSpPr/>
            <p:nvPr/>
          </p:nvGrpSpPr>
          <p:grpSpPr>
            <a:xfrm>
              <a:off x="184707" y="113666"/>
              <a:ext cx="1622358" cy="1402484"/>
              <a:chOff x="0" y="0"/>
              <a:chExt cx="763934" cy="660400"/>
            </a:xfrm>
          </p:grpSpPr>
          <p:sp>
            <p:nvSpPr>
              <p:cNvPr id="19" name="Freeform 19"/>
              <p:cNvSpPr/>
              <p:nvPr/>
            </p:nvSpPr>
            <p:spPr>
              <a:xfrm>
                <a:off x="0" y="0"/>
                <a:ext cx="763934" cy="660400"/>
              </a:xfrm>
              <a:custGeom>
                <a:avLst/>
                <a:gdLst/>
                <a:ahLst/>
                <a:cxnLst/>
                <a:rect l="l" t="t" r="r" b="b"/>
                <a:pathLst>
                  <a:path w="763934" h="660400">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AB80AD"/>
              </a:solidFill>
            </p:spPr>
            <p:txBody>
              <a:bodyPr/>
              <a:lstStyle/>
              <a:p>
                <a:endParaRPr lang="vi-VN"/>
              </a:p>
            </p:txBody>
          </p:sp>
        </p:grpSp>
        <p:grpSp>
          <p:nvGrpSpPr>
            <p:cNvPr id="20" name="Group 20"/>
            <p:cNvGrpSpPr/>
            <p:nvPr/>
          </p:nvGrpSpPr>
          <p:grpSpPr>
            <a:xfrm>
              <a:off x="0" y="0"/>
              <a:ext cx="1631003" cy="1402484"/>
              <a:chOff x="0" y="0"/>
              <a:chExt cx="1772811" cy="1524423"/>
            </a:xfrm>
          </p:grpSpPr>
          <p:sp>
            <p:nvSpPr>
              <p:cNvPr id="21" name="Freeform 21"/>
              <p:cNvSpPr/>
              <p:nvPr/>
            </p:nvSpPr>
            <p:spPr>
              <a:xfrm>
                <a:off x="0" y="0"/>
                <a:ext cx="1772811" cy="1524423"/>
              </a:xfrm>
              <a:custGeom>
                <a:avLst/>
                <a:gdLst/>
                <a:ahLst/>
                <a:cxnLst/>
                <a:rect l="l" t="t" r="r" b="b"/>
                <a:pathLst>
                  <a:path w="1772811" h="1524423">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txBody>
              <a:bodyPr/>
              <a:lstStyle/>
              <a:p>
                <a:endParaRPr lang="vi-VN"/>
              </a:p>
            </p:txBody>
          </p:sp>
        </p:grpSp>
      </p:grpSp>
      <p:grpSp>
        <p:nvGrpSpPr>
          <p:cNvPr id="22" name="Group 22"/>
          <p:cNvGrpSpPr/>
          <p:nvPr/>
        </p:nvGrpSpPr>
        <p:grpSpPr>
          <a:xfrm>
            <a:off x="8043748" y="5253111"/>
            <a:ext cx="1398505" cy="1173363"/>
            <a:chOff x="0" y="0"/>
            <a:chExt cx="1864673" cy="1564484"/>
          </a:xfrm>
        </p:grpSpPr>
        <p:grpSp>
          <p:nvGrpSpPr>
            <p:cNvPr id="23" name="Group 23"/>
            <p:cNvGrpSpPr/>
            <p:nvPr/>
          </p:nvGrpSpPr>
          <p:grpSpPr>
            <a:xfrm>
              <a:off x="190595" y="117289"/>
              <a:ext cx="1674078" cy="1447194"/>
              <a:chOff x="0" y="0"/>
              <a:chExt cx="763934" cy="660400"/>
            </a:xfrm>
          </p:grpSpPr>
          <p:sp>
            <p:nvSpPr>
              <p:cNvPr id="24" name="Freeform 24"/>
              <p:cNvSpPr/>
              <p:nvPr/>
            </p:nvSpPr>
            <p:spPr>
              <a:xfrm>
                <a:off x="0" y="0"/>
                <a:ext cx="763934" cy="660400"/>
              </a:xfrm>
              <a:custGeom>
                <a:avLst/>
                <a:gdLst/>
                <a:ahLst/>
                <a:cxnLst/>
                <a:rect l="l" t="t" r="r" b="b"/>
                <a:pathLst>
                  <a:path w="763934" h="660400">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789FB5"/>
              </a:solidFill>
            </p:spPr>
            <p:txBody>
              <a:bodyPr/>
              <a:lstStyle/>
              <a:p>
                <a:endParaRPr lang="vi-VN"/>
              </a:p>
            </p:txBody>
          </p:sp>
        </p:grpSp>
        <p:grpSp>
          <p:nvGrpSpPr>
            <p:cNvPr id="25" name="Group 25"/>
            <p:cNvGrpSpPr/>
            <p:nvPr/>
          </p:nvGrpSpPr>
          <p:grpSpPr>
            <a:xfrm>
              <a:off x="0" y="0"/>
              <a:ext cx="1682999" cy="1447194"/>
              <a:chOff x="0" y="0"/>
              <a:chExt cx="1772811" cy="1524423"/>
            </a:xfrm>
          </p:grpSpPr>
          <p:sp>
            <p:nvSpPr>
              <p:cNvPr id="26" name="Freeform 26"/>
              <p:cNvSpPr/>
              <p:nvPr/>
            </p:nvSpPr>
            <p:spPr>
              <a:xfrm>
                <a:off x="0" y="0"/>
                <a:ext cx="1772811" cy="1524423"/>
              </a:xfrm>
              <a:custGeom>
                <a:avLst/>
                <a:gdLst/>
                <a:ahLst/>
                <a:cxnLst/>
                <a:rect l="l" t="t" r="r" b="b"/>
                <a:pathLst>
                  <a:path w="1772811" h="1524423">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txBody>
              <a:bodyPr/>
              <a:lstStyle/>
              <a:p>
                <a:endParaRPr lang="vi-VN"/>
              </a:p>
            </p:txBody>
          </p:sp>
        </p:grpSp>
      </p:grpSp>
      <p:grpSp>
        <p:nvGrpSpPr>
          <p:cNvPr id="27" name="Group 27"/>
          <p:cNvGrpSpPr/>
          <p:nvPr/>
        </p:nvGrpSpPr>
        <p:grpSpPr>
          <a:xfrm>
            <a:off x="10745494" y="7105439"/>
            <a:ext cx="1355299" cy="1137112"/>
            <a:chOff x="0" y="0"/>
            <a:chExt cx="1807065" cy="1516150"/>
          </a:xfrm>
        </p:grpSpPr>
        <p:grpSp>
          <p:nvGrpSpPr>
            <p:cNvPr id="28" name="Group 28"/>
            <p:cNvGrpSpPr/>
            <p:nvPr/>
          </p:nvGrpSpPr>
          <p:grpSpPr>
            <a:xfrm>
              <a:off x="184707" y="113666"/>
              <a:ext cx="1622358" cy="1402484"/>
              <a:chOff x="0" y="0"/>
              <a:chExt cx="763934" cy="660400"/>
            </a:xfrm>
          </p:grpSpPr>
          <p:sp>
            <p:nvSpPr>
              <p:cNvPr id="29" name="Freeform 29"/>
              <p:cNvSpPr/>
              <p:nvPr/>
            </p:nvSpPr>
            <p:spPr>
              <a:xfrm>
                <a:off x="0" y="0"/>
                <a:ext cx="763934" cy="660400"/>
              </a:xfrm>
              <a:custGeom>
                <a:avLst/>
                <a:gdLst/>
                <a:ahLst/>
                <a:cxnLst/>
                <a:rect l="l" t="t" r="r" b="b"/>
                <a:pathLst>
                  <a:path w="763934" h="660400">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AB80AD"/>
              </a:solidFill>
            </p:spPr>
            <p:txBody>
              <a:bodyPr/>
              <a:lstStyle/>
              <a:p>
                <a:endParaRPr lang="vi-VN"/>
              </a:p>
            </p:txBody>
          </p:sp>
        </p:grpSp>
        <p:grpSp>
          <p:nvGrpSpPr>
            <p:cNvPr id="30" name="Group 30"/>
            <p:cNvGrpSpPr/>
            <p:nvPr/>
          </p:nvGrpSpPr>
          <p:grpSpPr>
            <a:xfrm>
              <a:off x="0" y="0"/>
              <a:ext cx="1631003" cy="1402484"/>
              <a:chOff x="0" y="0"/>
              <a:chExt cx="1772811" cy="1524423"/>
            </a:xfrm>
          </p:grpSpPr>
          <p:sp>
            <p:nvSpPr>
              <p:cNvPr id="31" name="Freeform 31"/>
              <p:cNvSpPr/>
              <p:nvPr/>
            </p:nvSpPr>
            <p:spPr>
              <a:xfrm>
                <a:off x="0" y="0"/>
                <a:ext cx="1772811" cy="1524423"/>
              </a:xfrm>
              <a:custGeom>
                <a:avLst/>
                <a:gdLst/>
                <a:ahLst/>
                <a:cxnLst/>
                <a:rect l="l" t="t" r="r" b="b"/>
                <a:pathLst>
                  <a:path w="1772811" h="1524423">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txBody>
              <a:bodyPr/>
              <a:lstStyle/>
              <a:p>
                <a:endParaRPr lang="vi-VN"/>
              </a:p>
            </p:txBody>
          </p:sp>
        </p:grpSp>
      </p:grpSp>
      <p:grpSp>
        <p:nvGrpSpPr>
          <p:cNvPr id="32" name="Group 32"/>
          <p:cNvGrpSpPr/>
          <p:nvPr/>
        </p:nvGrpSpPr>
        <p:grpSpPr>
          <a:xfrm>
            <a:off x="13511429" y="5253111"/>
            <a:ext cx="1398505" cy="1173363"/>
            <a:chOff x="0" y="0"/>
            <a:chExt cx="1864673" cy="1564484"/>
          </a:xfrm>
        </p:grpSpPr>
        <p:grpSp>
          <p:nvGrpSpPr>
            <p:cNvPr id="33" name="Group 33"/>
            <p:cNvGrpSpPr/>
            <p:nvPr/>
          </p:nvGrpSpPr>
          <p:grpSpPr>
            <a:xfrm>
              <a:off x="190595" y="117289"/>
              <a:ext cx="1674078" cy="1447194"/>
              <a:chOff x="0" y="0"/>
              <a:chExt cx="763934" cy="660400"/>
            </a:xfrm>
          </p:grpSpPr>
          <p:sp>
            <p:nvSpPr>
              <p:cNvPr id="34" name="Freeform 34"/>
              <p:cNvSpPr/>
              <p:nvPr/>
            </p:nvSpPr>
            <p:spPr>
              <a:xfrm>
                <a:off x="0" y="0"/>
                <a:ext cx="763934" cy="660400"/>
              </a:xfrm>
              <a:custGeom>
                <a:avLst/>
                <a:gdLst/>
                <a:ahLst/>
                <a:cxnLst/>
                <a:rect l="l" t="t" r="r" b="b"/>
                <a:pathLst>
                  <a:path w="763934" h="660400">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D5B8D8"/>
              </a:solidFill>
            </p:spPr>
            <p:txBody>
              <a:bodyPr/>
              <a:lstStyle/>
              <a:p>
                <a:endParaRPr lang="vi-VN"/>
              </a:p>
            </p:txBody>
          </p:sp>
        </p:grpSp>
        <p:grpSp>
          <p:nvGrpSpPr>
            <p:cNvPr id="35" name="Group 35"/>
            <p:cNvGrpSpPr/>
            <p:nvPr/>
          </p:nvGrpSpPr>
          <p:grpSpPr>
            <a:xfrm>
              <a:off x="0" y="0"/>
              <a:ext cx="1682999" cy="1447194"/>
              <a:chOff x="0" y="0"/>
              <a:chExt cx="1772811" cy="1524423"/>
            </a:xfrm>
          </p:grpSpPr>
          <p:sp>
            <p:nvSpPr>
              <p:cNvPr id="36" name="Freeform 36"/>
              <p:cNvSpPr/>
              <p:nvPr/>
            </p:nvSpPr>
            <p:spPr>
              <a:xfrm>
                <a:off x="0" y="0"/>
                <a:ext cx="1772811" cy="1524423"/>
              </a:xfrm>
              <a:custGeom>
                <a:avLst/>
                <a:gdLst/>
                <a:ahLst/>
                <a:cxnLst/>
                <a:rect l="l" t="t" r="r" b="b"/>
                <a:pathLst>
                  <a:path w="1772811" h="1524423">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txBody>
              <a:bodyPr/>
              <a:lstStyle/>
              <a:p>
                <a:endParaRPr lang="vi-VN"/>
              </a:p>
            </p:txBody>
          </p:sp>
        </p:grpSp>
      </p:grpSp>
      <p:sp>
        <p:nvSpPr>
          <p:cNvPr id="37" name="AutoShape 37"/>
          <p:cNvSpPr/>
          <p:nvPr/>
        </p:nvSpPr>
        <p:spPr>
          <a:xfrm>
            <a:off x="4435386" y="5839792"/>
            <a:ext cx="986635" cy="1834203"/>
          </a:xfrm>
          <a:prstGeom prst="line">
            <a:avLst/>
          </a:prstGeom>
          <a:ln w="47625" cap="rnd">
            <a:solidFill>
              <a:srgbClr val="393939"/>
            </a:solidFill>
            <a:prstDash val="solid"/>
            <a:headEnd type="none" w="sm" len="sm"/>
            <a:tailEnd type="none" w="sm" len="sm"/>
          </a:ln>
        </p:spPr>
        <p:txBody>
          <a:bodyPr/>
          <a:lstStyle/>
          <a:p>
            <a:endParaRPr lang="vi-VN"/>
          </a:p>
        </p:txBody>
      </p:sp>
      <p:sp>
        <p:nvSpPr>
          <p:cNvPr id="38" name="AutoShape 38"/>
          <p:cNvSpPr/>
          <p:nvPr/>
        </p:nvSpPr>
        <p:spPr>
          <a:xfrm>
            <a:off x="9442253" y="5839792"/>
            <a:ext cx="1303241" cy="1834203"/>
          </a:xfrm>
          <a:prstGeom prst="line">
            <a:avLst/>
          </a:prstGeom>
          <a:ln w="47625" cap="rnd">
            <a:solidFill>
              <a:srgbClr val="393939"/>
            </a:solidFill>
            <a:prstDash val="solid"/>
            <a:headEnd type="none" w="sm" len="sm"/>
            <a:tailEnd type="none" w="sm" len="sm"/>
          </a:ln>
        </p:spPr>
        <p:txBody>
          <a:bodyPr/>
          <a:lstStyle/>
          <a:p>
            <a:endParaRPr lang="vi-VN"/>
          </a:p>
        </p:txBody>
      </p:sp>
      <p:sp>
        <p:nvSpPr>
          <p:cNvPr id="39" name="AutoShape 39"/>
          <p:cNvSpPr/>
          <p:nvPr/>
        </p:nvSpPr>
        <p:spPr>
          <a:xfrm flipV="1">
            <a:off x="6777320" y="5839792"/>
            <a:ext cx="1266428" cy="1834203"/>
          </a:xfrm>
          <a:prstGeom prst="line">
            <a:avLst/>
          </a:prstGeom>
          <a:ln w="47625" cap="rnd">
            <a:solidFill>
              <a:srgbClr val="393939"/>
            </a:solidFill>
            <a:prstDash val="solid"/>
            <a:headEnd type="none" w="sm" len="sm"/>
            <a:tailEnd type="none" w="sm" len="sm"/>
          </a:ln>
        </p:spPr>
        <p:txBody>
          <a:bodyPr/>
          <a:lstStyle/>
          <a:p>
            <a:endParaRPr lang="vi-VN"/>
          </a:p>
        </p:txBody>
      </p:sp>
      <p:sp>
        <p:nvSpPr>
          <p:cNvPr id="40" name="AutoShape 40"/>
          <p:cNvSpPr/>
          <p:nvPr/>
        </p:nvSpPr>
        <p:spPr>
          <a:xfrm flipV="1">
            <a:off x="12100793" y="5839792"/>
            <a:ext cx="1410636" cy="1834203"/>
          </a:xfrm>
          <a:prstGeom prst="line">
            <a:avLst/>
          </a:prstGeom>
          <a:ln w="47625" cap="rnd">
            <a:solidFill>
              <a:srgbClr val="393939"/>
            </a:solidFill>
            <a:prstDash val="solid"/>
            <a:headEnd type="none" w="sm" len="sm"/>
            <a:tailEnd type="none" w="sm" len="sm"/>
          </a:ln>
        </p:spPr>
        <p:txBody>
          <a:bodyPr/>
          <a:lstStyle/>
          <a:p>
            <a:endParaRPr lang="vi-VN"/>
          </a:p>
        </p:txBody>
      </p:sp>
      <p:sp>
        <p:nvSpPr>
          <p:cNvPr id="41" name="TextBox 41"/>
          <p:cNvSpPr txBox="1"/>
          <p:nvPr/>
        </p:nvSpPr>
        <p:spPr>
          <a:xfrm>
            <a:off x="4315807" y="8419702"/>
            <a:ext cx="3567728" cy="860227"/>
          </a:xfrm>
          <a:prstGeom prst="rect">
            <a:avLst/>
          </a:prstGeom>
        </p:spPr>
        <p:txBody>
          <a:bodyPr lIns="0" tIns="0" rIns="0" bIns="0" rtlCol="0" anchor="t">
            <a:spAutoFit/>
          </a:bodyPr>
          <a:lstStyle/>
          <a:p>
            <a:pPr algn="ctr">
              <a:lnSpc>
                <a:spcPts val="3499"/>
              </a:lnSpc>
            </a:pPr>
            <a:r>
              <a:rPr lang="en-US" sz="2499" dirty="0">
                <a:solidFill>
                  <a:srgbClr val="393939"/>
                </a:solidFill>
                <a:latin typeface="Balsamiq Sans"/>
              </a:rPr>
              <a:t>Identify requirements &amp; analyze requirements</a:t>
            </a:r>
          </a:p>
        </p:txBody>
      </p:sp>
      <p:sp>
        <p:nvSpPr>
          <p:cNvPr id="42" name="TextBox 42"/>
          <p:cNvSpPr txBox="1"/>
          <p:nvPr/>
        </p:nvSpPr>
        <p:spPr>
          <a:xfrm>
            <a:off x="10502476" y="8505115"/>
            <a:ext cx="2235758" cy="860227"/>
          </a:xfrm>
          <a:prstGeom prst="rect">
            <a:avLst/>
          </a:prstGeom>
        </p:spPr>
        <p:txBody>
          <a:bodyPr lIns="0" tIns="0" rIns="0" bIns="0" rtlCol="0" anchor="t">
            <a:spAutoFit/>
          </a:bodyPr>
          <a:lstStyle/>
          <a:p>
            <a:pPr algn="ctr">
              <a:lnSpc>
                <a:spcPts val="3499"/>
              </a:lnSpc>
            </a:pPr>
            <a:r>
              <a:rPr lang="en-US" sz="2499" dirty="0">
                <a:solidFill>
                  <a:srgbClr val="393939"/>
                </a:solidFill>
                <a:latin typeface="Balsamiq Sans"/>
              </a:rPr>
              <a:t>Realistic &amp; Start coding</a:t>
            </a:r>
          </a:p>
        </p:txBody>
      </p:sp>
      <p:sp>
        <p:nvSpPr>
          <p:cNvPr id="43" name="TextBox 43"/>
          <p:cNvSpPr txBox="1"/>
          <p:nvPr/>
        </p:nvSpPr>
        <p:spPr>
          <a:xfrm>
            <a:off x="3266215" y="5242889"/>
            <a:ext cx="939836" cy="1069981"/>
          </a:xfrm>
          <a:prstGeom prst="rect">
            <a:avLst/>
          </a:prstGeom>
        </p:spPr>
        <p:txBody>
          <a:bodyPr lIns="0" tIns="0" rIns="0" bIns="0" rtlCol="0" anchor="t">
            <a:spAutoFit/>
          </a:bodyPr>
          <a:lstStyle/>
          <a:p>
            <a:pPr algn="ctr">
              <a:lnSpc>
                <a:spcPts val="8708"/>
              </a:lnSpc>
            </a:pPr>
            <a:r>
              <a:rPr lang="en-US" sz="6220">
                <a:solidFill>
                  <a:srgbClr val="393939"/>
                </a:solidFill>
                <a:latin typeface="Montserrat Classic"/>
              </a:rPr>
              <a:t>1</a:t>
            </a:r>
          </a:p>
        </p:txBody>
      </p:sp>
      <p:sp>
        <p:nvSpPr>
          <p:cNvPr id="44" name="TextBox 44"/>
          <p:cNvSpPr txBox="1"/>
          <p:nvPr/>
        </p:nvSpPr>
        <p:spPr>
          <a:xfrm>
            <a:off x="5786079" y="7112929"/>
            <a:ext cx="910800" cy="1040749"/>
          </a:xfrm>
          <a:prstGeom prst="rect">
            <a:avLst/>
          </a:prstGeom>
        </p:spPr>
        <p:txBody>
          <a:bodyPr lIns="0" tIns="0" rIns="0" bIns="0" rtlCol="0" anchor="t">
            <a:spAutoFit/>
          </a:bodyPr>
          <a:lstStyle/>
          <a:p>
            <a:pPr algn="ctr">
              <a:lnSpc>
                <a:spcPts val="8439"/>
              </a:lnSpc>
            </a:pPr>
            <a:r>
              <a:rPr lang="en-US" sz="6027">
                <a:solidFill>
                  <a:srgbClr val="393939"/>
                </a:solidFill>
                <a:latin typeface="Montserrat Classic"/>
              </a:rPr>
              <a:t>2</a:t>
            </a:r>
          </a:p>
        </p:txBody>
      </p:sp>
      <p:sp>
        <p:nvSpPr>
          <p:cNvPr id="45" name="TextBox 45"/>
          <p:cNvSpPr txBox="1"/>
          <p:nvPr/>
        </p:nvSpPr>
        <p:spPr>
          <a:xfrm>
            <a:off x="8407735" y="5242889"/>
            <a:ext cx="939836" cy="1069981"/>
          </a:xfrm>
          <a:prstGeom prst="rect">
            <a:avLst/>
          </a:prstGeom>
        </p:spPr>
        <p:txBody>
          <a:bodyPr lIns="0" tIns="0" rIns="0" bIns="0" rtlCol="0" anchor="t">
            <a:spAutoFit/>
          </a:bodyPr>
          <a:lstStyle/>
          <a:p>
            <a:pPr algn="ctr">
              <a:lnSpc>
                <a:spcPts val="8708"/>
              </a:lnSpc>
            </a:pPr>
            <a:r>
              <a:rPr lang="en-US" sz="6220">
                <a:solidFill>
                  <a:srgbClr val="393939"/>
                </a:solidFill>
                <a:latin typeface="Montserrat Classic"/>
              </a:rPr>
              <a:t>3</a:t>
            </a:r>
          </a:p>
        </p:txBody>
      </p:sp>
      <p:sp>
        <p:nvSpPr>
          <p:cNvPr id="46" name="TextBox 46"/>
          <p:cNvSpPr txBox="1"/>
          <p:nvPr/>
        </p:nvSpPr>
        <p:spPr>
          <a:xfrm>
            <a:off x="11065886" y="7091708"/>
            <a:ext cx="910800" cy="1040749"/>
          </a:xfrm>
          <a:prstGeom prst="rect">
            <a:avLst/>
          </a:prstGeom>
        </p:spPr>
        <p:txBody>
          <a:bodyPr lIns="0" tIns="0" rIns="0" bIns="0" rtlCol="0" anchor="t">
            <a:spAutoFit/>
          </a:bodyPr>
          <a:lstStyle/>
          <a:p>
            <a:pPr algn="ctr">
              <a:lnSpc>
                <a:spcPts val="8439"/>
              </a:lnSpc>
            </a:pPr>
            <a:r>
              <a:rPr lang="en-US" sz="6027">
                <a:solidFill>
                  <a:srgbClr val="393939"/>
                </a:solidFill>
                <a:latin typeface="Montserrat Classic"/>
              </a:rPr>
              <a:t>4</a:t>
            </a:r>
          </a:p>
        </p:txBody>
      </p:sp>
      <p:sp>
        <p:nvSpPr>
          <p:cNvPr id="47" name="TextBox 47"/>
          <p:cNvSpPr txBox="1"/>
          <p:nvPr/>
        </p:nvSpPr>
        <p:spPr>
          <a:xfrm>
            <a:off x="13859561" y="5242889"/>
            <a:ext cx="939836" cy="1069981"/>
          </a:xfrm>
          <a:prstGeom prst="rect">
            <a:avLst/>
          </a:prstGeom>
        </p:spPr>
        <p:txBody>
          <a:bodyPr lIns="0" tIns="0" rIns="0" bIns="0" rtlCol="0" anchor="t">
            <a:spAutoFit/>
          </a:bodyPr>
          <a:lstStyle/>
          <a:p>
            <a:pPr algn="ctr">
              <a:lnSpc>
                <a:spcPts val="8708"/>
              </a:lnSpc>
            </a:pPr>
            <a:r>
              <a:rPr lang="en-US" sz="6220">
                <a:solidFill>
                  <a:srgbClr val="393939"/>
                </a:solidFill>
                <a:latin typeface="Montserrat Classic"/>
              </a:rPr>
              <a:t>5</a:t>
            </a:r>
          </a:p>
        </p:txBody>
      </p:sp>
      <p:sp>
        <p:nvSpPr>
          <p:cNvPr id="48" name="TextBox 48"/>
          <p:cNvSpPr txBox="1"/>
          <p:nvPr/>
        </p:nvSpPr>
        <p:spPr>
          <a:xfrm>
            <a:off x="2804320" y="3845223"/>
            <a:ext cx="1863626" cy="1298277"/>
          </a:xfrm>
          <a:prstGeom prst="rect">
            <a:avLst/>
          </a:prstGeom>
        </p:spPr>
        <p:txBody>
          <a:bodyPr lIns="0" tIns="0" rIns="0" bIns="0" rtlCol="0" anchor="t">
            <a:spAutoFit/>
          </a:bodyPr>
          <a:lstStyle/>
          <a:p>
            <a:pPr algn="ctr">
              <a:lnSpc>
                <a:spcPts val="3499"/>
              </a:lnSpc>
            </a:pPr>
            <a:r>
              <a:rPr lang="en-US" sz="2499" dirty="0">
                <a:solidFill>
                  <a:srgbClr val="393939"/>
                </a:solidFill>
                <a:latin typeface="Balsamiq Sans"/>
              </a:rPr>
              <a:t>State the problem and solve</a:t>
            </a:r>
          </a:p>
        </p:txBody>
      </p:sp>
      <p:sp>
        <p:nvSpPr>
          <p:cNvPr id="49" name="TextBox 49"/>
          <p:cNvSpPr txBox="1"/>
          <p:nvPr/>
        </p:nvSpPr>
        <p:spPr>
          <a:xfrm>
            <a:off x="7681404" y="3845223"/>
            <a:ext cx="2123193" cy="1298277"/>
          </a:xfrm>
          <a:prstGeom prst="rect">
            <a:avLst/>
          </a:prstGeom>
        </p:spPr>
        <p:txBody>
          <a:bodyPr lIns="0" tIns="0" rIns="0" bIns="0" rtlCol="0" anchor="t">
            <a:spAutoFit/>
          </a:bodyPr>
          <a:lstStyle/>
          <a:p>
            <a:pPr algn="ctr">
              <a:lnSpc>
                <a:spcPts val="3499"/>
              </a:lnSpc>
            </a:pPr>
            <a:r>
              <a:rPr lang="en-US" sz="2499" dirty="0">
                <a:solidFill>
                  <a:srgbClr val="393939"/>
                </a:solidFill>
                <a:latin typeface="Balsamiq Sans"/>
              </a:rPr>
              <a:t>Database and interface design</a:t>
            </a:r>
          </a:p>
        </p:txBody>
      </p:sp>
      <p:sp>
        <p:nvSpPr>
          <p:cNvPr id="50" name="TextBox 50"/>
          <p:cNvSpPr txBox="1"/>
          <p:nvPr/>
        </p:nvSpPr>
        <p:spPr>
          <a:xfrm>
            <a:off x="13278868" y="3842472"/>
            <a:ext cx="1863626" cy="1298277"/>
          </a:xfrm>
          <a:prstGeom prst="rect">
            <a:avLst/>
          </a:prstGeom>
        </p:spPr>
        <p:txBody>
          <a:bodyPr lIns="0" tIns="0" rIns="0" bIns="0" rtlCol="0" anchor="t">
            <a:spAutoFit/>
          </a:bodyPr>
          <a:lstStyle/>
          <a:p>
            <a:pPr algn="ctr">
              <a:lnSpc>
                <a:spcPts val="3499"/>
              </a:lnSpc>
            </a:pPr>
            <a:r>
              <a:rPr lang="en-US" sz="2499" dirty="0">
                <a:solidFill>
                  <a:srgbClr val="393939"/>
                </a:solidFill>
                <a:latin typeface="Balsamiq Sans"/>
              </a:rPr>
              <a:t>Summarize and write reports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528</Words>
  <Application>Microsoft Office PowerPoint</Application>
  <PresentationFormat>Custom</PresentationFormat>
  <Paragraphs>73</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Bobby Jones Condensed Soft</vt:lpstr>
      <vt:lpstr>Open Sans</vt:lpstr>
      <vt:lpstr>Montserrat Classic</vt:lpstr>
      <vt:lpstr>Balsamiq Sans</vt:lpstr>
      <vt:lpstr>Lato 1 Heavy</vt:lpstr>
      <vt:lpstr>Calibri</vt:lpstr>
      <vt:lpstr>Lato 2</vt:lpstr>
      <vt:lpstr>Aptos</vt:lpstr>
      <vt:lpstr>Balsamiq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Doodle Group Project Presentation</dc:title>
  <cp:lastModifiedBy>Lê Đăng Thương</cp:lastModifiedBy>
  <cp:revision>4</cp:revision>
  <dcterms:created xsi:type="dcterms:W3CDTF">2006-08-16T00:00:00Z</dcterms:created>
  <dcterms:modified xsi:type="dcterms:W3CDTF">2024-03-06T08:09:26Z</dcterms:modified>
  <dc:identifier>DAF-npS19WQ</dc:identifier>
</cp:coreProperties>
</file>